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8" r:id="rId3"/>
    <p:sldId id="276" r:id="rId4"/>
    <p:sldId id="281" r:id="rId5"/>
    <p:sldId id="286" r:id="rId6"/>
    <p:sldId id="262" r:id="rId7"/>
    <p:sldId id="288" r:id="rId8"/>
    <p:sldId id="271" r:id="rId9"/>
    <p:sldId id="272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0299" autoAdjust="0"/>
  </p:normalViewPr>
  <p:slideViewPr>
    <p:cSldViewPr snapToGrid="0">
      <p:cViewPr varScale="1">
        <p:scale>
          <a:sx n="81" d="100"/>
          <a:sy n="81" d="100"/>
        </p:scale>
        <p:origin x="16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868EC1C0-350C-4FE7-A64B-EDEB278F1C7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13955993-28DE-4912-A4A8-00480944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8"/>
            <a:ext cx="5528253" cy="4604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Lucy – with Introduction of the Team</a:t>
            </a:r>
          </a:p>
          <a:p>
            <a:endParaRPr lang="en-US" dirty="0"/>
          </a:p>
          <a:p>
            <a:r>
              <a:rPr lang="en-US" dirty="0"/>
              <a:t>Two key team members – Cordoba &amp; Terrabrio</a:t>
            </a:r>
          </a:p>
          <a:p>
            <a:endParaRPr lang="en-US" dirty="0"/>
          </a:p>
          <a:p>
            <a:r>
              <a:rPr lang="en-US" dirty="0"/>
              <a:t>Cordoba</a:t>
            </a:r>
            <a:r>
              <a:rPr lang="en-US" baseline="0" dirty="0"/>
              <a:t> has over 30 years experience in large civil infrastructure projects like this one and is currently working on some of the most iconic civil engineering projects in California – HSR, Owen’s Lake and gas and electric distribution upgrades .</a:t>
            </a:r>
          </a:p>
          <a:p>
            <a:endParaRPr lang="en-US" baseline="0" dirty="0"/>
          </a:p>
          <a:p>
            <a:r>
              <a:rPr lang="en-US" baseline="0" dirty="0"/>
              <a:t>Terrabrio is a water treatment and conveyance company with extensive experience throughout Mexico, Latin America and the US. </a:t>
            </a:r>
          </a:p>
          <a:p>
            <a:endParaRPr lang="en-US" baseline="0" dirty="0"/>
          </a:p>
          <a:p>
            <a:r>
              <a:rPr lang="en-US" baseline="0" dirty="0"/>
              <a:t>Our project is focused on ensuring a long term, cost effective and collaborative solution to </a:t>
            </a:r>
            <a:r>
              <a:rPr lang="en-US" baseline="0" dirty="0" err="1"/>
              <a:t>rsulting</a:t>
            </a:r>
            <a:r>
              <a:rPr lang="en-US" baseline="0" dirty="0"/>
              <a:t> from the current situation at the Salton Sea – </a:t>
            </a:r>
          </a:p>
          <a:p>
            <a:endParaRPr lang="en-US" baseline="0" dirty="0"/>
          </a:p>
          <a:p>
            <a:r>
              <a:rPr lang="en-US" baseline="0" dirty="0"/>
              <a:t>Address the health issues quickly</a:t>
            </a:r>
          </a:p>
          <a:p>
            <a:r>
              <a:rPr lang="en-US" baseline="0" dirty="0"/>
              <a:t>Improve the natural habitat </a:t>
            </a:r>
          </a:p>
          <a:p>
            <a:r>
              <a:rPr lang="en-US" baseline="0" dirty="0"/>
              <a:t>Revitalize the </a:t>
            </a:r>
            <a:r>
              <a:rPr lang="en-US" baseline="0" dirty="0" err="1"/>
              <a:t>salton</a:t>
            </a:r>
            <a:r>
              <a:rPr lang="en-US" baseline="0" dirty="0"/>
              <a:t> sea community providing real economic value to all communities surrounding the sea</a:t>
            </a:r>
          </a:p>
          <a:p>
            <a:r>
              <a:rPr lang="en-US" baseline="0" dirty="0"/>
              <a:t>Worked diligently to ensure our project could be phased in with ongoing work / restoration projects at the Salton Sea – so one - results could be obtained quickly and two – not one dollar that has been invested to date would be wasted</a:t>
            </a:r>
          </a:p>
          <a:p>
            <a:endParaRPr lang="en-US" baseline="0" dirty="0"/>
          </a:p>
          <a:p>
            <a:r>
              <a:rPr lang="en-US" baseline="0" dirty="0" err="1"/>
              <a:t>Hollistic</a:t>
            </a:r>
            <a:r>
              <a:rPr lang="en-US" baseline="0" dirty="0"/>
              <a:t> – comprehensive solution – there is no silver bullet. </a:t>
            </a:r>
          </a:p>
          <a:p>
            <a:endParaRPr lang="en-US" baseline="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Submerge the playa </a:t>
            </a:r>
            <a:r>
              <a:rPr lang="en-US" sz="1200" dirty="0"/>
              <a:t>to prevent the release of dust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Create a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low salinity clean water estuary </a:t>
            </a:r>
            <a:r>
              <a:rPr lang="en-US" sz="1200" dirty="0"/>
              <a:t>to provide habitat for migrating birds and fish (Perimeter Lake Concept)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Provide a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long-term solution</a:t>
            </a:r>
            <a:r>
              <a:rPr lang="en-US" sz="1200" dirty="0"/>
              <a:t> to confine of high saline water within the inner lake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Develop a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constant level water feature</a:t>
            </a:r>
            <a:r>
              <a:rPr lang="en-US" sz="1200" dirty="0"/>
              <a:t> that would stimulate investments around the perimeter of the Salton Sea and create economic stability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revenue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sustainable</a:t>
            </a:r>
            <a:r>
              <a:rPr lang="en-US" sz="1200" b="1" baseline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predictable contribution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local economy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en-US" sz="1200" b="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 creation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mutually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 bi-national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for USA and México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Earliest solution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mitigate dust –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feasible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import solution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financial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based on a phased approach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2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explain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explain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one dollar of the investment made to date for restoration and planning would be negated or wasted but instead would be completely integrated and leveraged </a:t>
            </a:r>
          </a:p>
          <a:p>
            <a:endParaRPr lang="en-US" dirty="0"/>
          </a:p>
          <a:p>
            <a:r>
              <a:rPr lang="en-US" dirty="0"/>
              <a:t>Long term solution to worsening</a:t>
            </a:r>
            <a:r>
              <a:rPr lang="en-US" baseline="0" dirty="0"/>
              <a:t> health issues, impacts to natural habitat, and economic stability OF ALL communities surrounding the sea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Perimeter Lake – allows for economic stimulus &amp; return of tourism – aligns with other recommended projects by Riverside county – but this extends those benefits to all communities surrounding the lake</a:t>
            </a:r>
          </a:p>
          <a:p>
            <a:endParaRPr lang="en-US" dirty="0"/>
          </a:p>
          <a:p>
            <a:r>
              <a:rPr lang="en-US" dirty="0"/>
              <a:t>Flexibility – future geothermal investments in the area</a:t>
            </a:r>
            <a:r>
              <a:rPr lang="en-US" baseline="0" dirty="0"/>
              <a:t> could be leveraged to generate additional revenue and help offset O&amp;M costs; leveraging existing infrastructure or resources – like White water River – Projects</a:t>
            </a:r>
            <a:r>
              <a:rPr lang="en-US" dirty="0"/>
              <a:t> like the delta fix, prop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6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5993-28DE-4912-A4A8-00480944C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7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53DB-6D49-4DCE-AE56-EFE0B5D620F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151E-8649-427D-8830-7DAA4A16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83116-979D-4E12-A8CC-AB247E3F7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9" b="4077"/>
          <a:stretch/>
        </p:blipFill>
        <p:spPr>
          <a:xfrm>
            <a:off x="690720" y="263253"/>
            <a:ext cx="7931525" cy="63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64C9B6-9259-4EFB-B99F-DC1AEF94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63646"/>
              </p:ext>
            </p:extLst>
          </p:nvPr>
        </p:nvGraphicFramePr>
        <p:xfrm>
          <a:off x="619760" y="538465"/>
          <a:ext cx="7906401" cy="5158836"/>
        </p:xfrm>
        <a:graphic>
          <a:graphicData uri="http://schemas.openxmlformats.org/drawingml/2006/table">
            <a:tbl>
              <a:tblPr firstRow="1" firstCol="1" bandRow="1"/>
              <a:tblGrid>
                <a:gridCol w="7906401">
                  <a:extLst>
                    <a:ext uri="{9D8B030D-6E8A-4147-A177-3AD203B41FA5}">
                      <a16:colId xmlns:a16="http://schemas.microsoft.com/office/drawing/2014/main" val="539480968"/>
                    </a:ext>
                  </a:extLst>
                </a:gridCol>
              </a:tblGrid>
              <a:tr h="1104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Salton Sea Water Importation Project                           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Success Factors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62279"/>
                  </a:ext>
                </a:extLst>
              </a:tr>
              <a:tr h="3719114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Provide</a:t>
                      </a:r>
                      <a:r>
                        <a:rPr lang="en-US" sz="1800" baseline="0" dirty="0"/>
                        <a:t> a long term, collaborative, &amp; cost effective solution that will:</a:t>
                      </a:r>
                      <a:endParaRPr lang="en-US" sz="1800" dirty="0"/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dirty="0"/>
                        <a:t>Resolve serious </a:t>
                      </a: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HEALTH</a:t>
                      </a:r>
                      <a:r>
                        <a:rPr lang="en-US" sz="1800" dirty="0"/>
                        <a:t> issues in the shortest time possible 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dirty="0"/>
                        <a:t>Create and recover the </a:t>
                      </a: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ECOSYSTEM</a:t>
                      </a:r>
                      <a:r>
                        <a:rPr lang="en-US" sz="1800" dirty="0"/>
                        <a:t> for birds, fish and other animals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dirty="0"/>
                        <a:t>Give </a:t>
                      </a: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LIFE</a:t>
                      </a:r>
                      <a:r>
                        <a:rPr lang="en-US" sz="1800" dirty="0"/>
                        <a:t> to the Salton Sea Community: Recover and stabilize the water front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dirty="0"/>
                        <a:t>Create </a:t>
                      </a: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ECONOMIC VALUE </a:t>
                      </a:r>
                      <a:r>
                        <a:rPr lang="en-US" sz="1800" dirty="0"/>
                        <a:t>for the region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INTEGRATES</a:t>
                      </a:r>
                      <a:r>
                        <a:rPr lang="en-US" sz="1800" baseline="0" dirty="0"/>
                        <a:t> well with existing restoration projects and 10 year Plan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Obtain all project </a:t>
                      </a:r>
                      <a:r>
                        <a:rPr lang="en-US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PERMITTING</a:t>
                      </a:r>
                      <a:r>
                        <a:rPr lang="en-US" sz="1800" baseline="0" dirty="0"/>
                        <a:t> and </a:t>
                      </a:r>
                      <a:r>
                        <a:rPr lang="en-US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Right-of-Way easements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STAKEHOLDER ENGAGEMENT: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Inter-agency and bi-national project definition &amp; approval </a:t>
                      </a:r>
                      <a:r>
                        <a:rPr lang="en-US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(22+ agencies) – cooperative agreements/MOUs/Master SE Plan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882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7754C61-3A33-4929-BF93-BACE2E041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09"/>
          <a:stretch/>
        </p:blipFill>
        <p:spPr>
          <a:xfrm>
            <a:off x="0" y="6103042"/>
            <a:ext cx="5412259" cy="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30A124-7096-E141-BFCA-869FE1B1BE6C}"/>
              </a:ext>
            </a:extLst>
          </p:cNvPr>
          <p:cNvSpPr/>
          <p:nvPr/>
        </p:nvSpPr>
        <p:spPr>
          <a:xfrm>
            <a:off x="531118" y="1081649"/>
            <a:ext cx="7926567" cy="47397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pPr marL="457200" indent="-457200" defTabSz="9144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One key success factor for this project – 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open dialogue and well developed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collaborative stakeholder management plan </a:t>
            </a:r>
          </a:p>
          <a:p>
            <a:pPr marL="457200" indent="-457200" defTabSz="9144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collaborative approach with key stakeholders </a:t>
            </a:r>
            <a:r>
              <a:rPr lang="en-US" dirty="0"/>
              <a:t>– such as Salton Sea Authority and the California National Resource Agency (CNRA) – to establish key project parameters - such as lake levels and perimeter, water salinity etc.</a:t>
            </a:r>
          </a:p>
          <a:p>
            <a:pPr marL="457200" indent="-457200" defTabSz="9144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Integrate Estuary/Perimeter Lake solution into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10 Year Plan</a:t>
            </a:r>
            <a:r>
              <a:rPr lang="en-US" b="1" dirty="0"/>
              <a:t>.</a:t>
            </a:r>
            <a:endParaRPr lang="es-MX" b="1" dirty="0"/>
          </a:p>
          <a:p>
            <a:pPr marL="457200" indent="-457200" defTabSz="9144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A multi task effort with involved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stakeholders in the USA and Mexico</a:t>
            </a:r>
            <a:r>
              <a:rPr lang="en-US" dirty="0"/>
              <a:t>, needs to be organized and promoted</a:t>
            </a:r>
          </a:p>
          <a:p>
            <a:pPr marL="457200" indent="-457200" defTabSz="9144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Cross Border Governmental Coordination and Permitting </a:t>
            </a:r>
            <a:r>
              <a:rPr lang="en-US" dirty="0"/>
              <a:t>- key bi-national working agreements and special treaty development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11CFB-46D6-1B45-AD85-F128EC307D56}"/>
              </a:ext>
            </a:extLst>
          </p:cNvPr>
          <p:cNvSpPr txBox="1">
            <a:spLocks/>
          </p:cNvSpPr>
          <p:nvPr/>
        </p:nvSpPr>
        <p:spPr>
          <a:xfrm>
            <a:off x="531118" y="242904"/>
            <a:ext cx="7926567" cy="83795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Stakeholder Engagement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96128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54C61-3A33-4929-BF93-BACE2E041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09"/>
          <a:stretch/>
        </p:blipFill>
        <p:spPr>
          <a:xfrm>
            <a:off x="0" y="6397682"/>
            <a:ext cx="5412259" cy="46031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CE9B18A-7D73-441C-9119-3748F175D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40261"/>
            <a:ext cx="4027783" cy="5494172"/>
          </a:xfrm>
          <a:prstGeom prst="rect">
            <a:avLst/>
          </a:prstGeom>
          <a:noFill/>
          <a:effectLst/>
        </p:spPr>
      </p:pic>
      <p:sp>
        <p:nvSpPr>
          <p:cNvPr id="113" name="Title 2">
            <a:extLst>
              <a:ext uri="{FF2B5EF4-FFF2-40B4-BE49-F238E27FC236}">
                <a16:creationId xmlns:a16="http://schemas.microsoft.com/office/drawing/2014/main" id="{2D78F0C8-4531-4449-8FF2-276E56B90A3A}"/>
              </a:ext>
            </a:extLst>
          </p:cNvPr>
          <p:cNvSpPr txBox="1">
            <a:spLocks/>
          </p:cNvSpPr>
          <p:nvPr/>
        </p:nvSpPr>
        <p:spPr>
          <a:xfrm>
            <a:off x="570985" y="65904"/>
            <a:ext cx="7886700" cy="69197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 Salton Sea Water Importation Project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Sea of Cortez Alternatives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58048-2E01-A141-89D4-70803B97890A}"/>
              </a:ext>
            </a:extLst>
          </p:cNvPr>
          <p:cNvSpPr txBox="1"/>
          <p:nvPr/>
        </p:nvSpPr>
        <p:spPr>
          <a:xfrm>
            <a:off x="4667864" y="1069585"/>
            <a:ext cx="39681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Key </a:t>
            </a:r>
            <a:r>
              <a:rPr lang="en-US" b="1" dirty="0">
                <a:solidFill>
                  <a:srgbClr val="0070C0"/>
                </a:solidFill>
              </a:rPr>
              <a:t>Factors</a:t>
            </a:r>
            <a:r>
              <a:rPr lang="es-MX" b="1" dirty="0">
                <a:solidFill>
                  <a:srgbClr val="0070C0"/>
                </a:solidFill>
              </a:rPr>
              <a:t> in </a:t>
            </a:r>
            <a:r>
              <a:rPr lang="en-US" b="1" dirty="0">
                <a:solidFill>
                  <a:srgbClr val="0070C0"/>
                </a:solidFill>
              </a:rPr>
              <a:t>determining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best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alternative</a:t>
            </a:r>
          </a:p>
          <a:p>
            <a:endParaRPr lang="es-MX" dirty="0"/>
          </a:p>
          <a:p>
            <a:r>
              <a:rPr lang="es-MX" dirty="0"/>
              <a:t>1)	</a:t>
            </a:r>
            <a:r>
              <a:rPr lang="en-US" dirty="0"/>
              <a:t>Environmental</a:t>
            </a:r>
            <a:r>
              <a:rPr lang="es-MX" dirty="0"/>
              <a:t> and Water Permits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Protected</a:t>
            </a:r>
            <a:r>
              <a:rPr lang="es-MX" dirty="0"/>
              <a:t> </a:t>
            </a:r>
            <a:r>
              <a:rPr lang="en-US" dirty="0"/>
              <a:t>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Protected</a:t>
            </a:r>
            <a:r>
              <a:rPr lang="es-MX" dirty="0"/>
              <a:t> </a:t>
            </a:r>
            <a:r>
              <a:rPr lang="en-US" dirty="0"/>
              <a:t>Species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Water</a:t>
            </a:r>
            <a:r>
              <a:rPr lang="es-MX" dirty="0"/>
              <a:t> balance</a:t>
            </a:r>
          </a:p>
          <a:p>
            <a:r>
              <a:rPr lang="es-MX" dirty="0"/>
              <a:t>2)	Social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dirty="0"/>
              <a:t>Project Impact and </a:t>
            </a:r>
            <a:r>
              <a:rPr lang="en-US" dirty="0"/>
              <a:t>Benefits</a:t>
            </a:r>
          </a:p>
          <a:p>
            <a:r>
              <a:rPr lang="es-MX" dirty="0"/>
              <a:t>3)	</a:t>
            </a:r>
            <a:r>
              <a:rPr lang="en-US" dirty="0"/>
              <a:t>Right</a:t>
            </a:r>
            <a:r>
              <a:rPr lang="es-MX" dirty="0"/>
              <a:t> of 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dirty="0"/>
              <a:t>Ejido, Private, </a:t>
            </a:r>
            <a:r>
              <a:rPr lang="en-US" dirty="0"/>
              <a:t>Communities</a:t>
            </a:r>
          </a:p>
          <a:p>
            <a:r>
              <a:rPr lang="es-MX" dirty="0"/>
              <a:t>4)	</a:t>
            </a:r>
            <a:r>
              <a:rPr lang="en-US" dirty="0"/>
              <a:t>Utilization</a:t>
            </a:r>
            <a:r>
              <a:rPr lang="es-MX" dirty="0"/>
              <a:t> of </a:t>
            </a:r>
            <a:r>
              <a:rPr lang="en-US" dirty="0"/>
              <a:t>existing infrastructure</a:t>
            </a:r>
          </a:p>
          <a:p>
            <a:r>
              <a:rPr lang="es-MX" dirty="0"/>
              <a:t>5)	</a:t>
            </a:r>
            <a:r>
              <a:rPr lang="en-US" dirty="0"/>
              <a:t>Elevation</a:t>
            </a:r>
            <a:r>
              <a:rPr lang="es-MX" dirty="0"/>
              <a:t> and Terrain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dirty="0"/>
              <a:t>Cost of </a:t>
            </a:r>
            <a:r>
              <a:rPr lang="en-US" dirty="0"/>
              <a:t>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  <a:r>
              <a:rPr lang="es-MX" dirty="0"/>
              <a:t> of </a:t>
            </a:r>
            <a:r>
              <a:rPr lang="en-US" dirty="0"/>
              <a:t>Conveyance</a:t>
            </a:r>
            <a:r>
              <a:rPr lang="es-MX" dirty="0"/>
              <a:t> Line</a:t>
            </a:r>
          </a:p>
          <a:p>
            <a:r>
              <a:rPr lang="es-MX" dirty="0"/>
              <a:t>6)	</a:t>
            </a:r>
            <a:r>
              <a:rPr lang="en-US" dirty="0"/>
              <a:t>Conveyance</a:t>
            </a:r>
            <a:r>
              <a:rPr lang="es-MX" dirty="0"/>
              <a:t> </a:t>
            </a:r>
            <a:r>
              <a:rPr lang="en-US" dirty="0"/>
              <a:t>Length</a:t>
            </a:r>
          </a:p>
          <a:p>
            <a:r>
              <a:rPr lang="es-MX" dirty="0"/>
              <a:t>7)	</a:t>
            </a:r>
            <a:r>
              <a:rPr lang="en-US" dirty="0"/>
              <a:t>Investment</a:t>
            </a:r>
          </a:p>
        </p:txBody>
      </p:sp>
    </p:spTree>
    <p:extLst>
      <p:ext uri="{BB962C8B-B14F-4D97-AF65-F5344CB8AC3E}">
        <p14:creationId xmlns:p14="http://schemas.microsoft.com/office/powerpoint/2010/main" val="314247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30A124-7096-E141-BFCA-869FE1B1BE6C}"/>
              </a:ext>
            </a:extLst>
          </p:cNvPr>
          <p:cNvSpPr/>
          <p:nvPr/>
        </p:nvSpPr>
        <p:spPr>
          <a:xfrm>
            <a:off x="477520" y="182881"/>
            <a:ext cx="847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11CFB-46D6-1B45-AD85-F128EC307D56}"/>
              </a:ext>
            </a:extLst>
          </p:cNvPr>
          <p:cNvSpPr txBox="1">
            <a:spLocks/>
          </p:cNvSpPr>
          <p:nvPr/>
        </p:nvSpPr>
        <p:spPr>
          <a:xfrm>
            <a:off x="570985" y="65904"/>
            <a:ext cx="7886700" cy="69197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 Salton Sea Water Importation Project Feasibility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F9A60E-DD48-DF4D-95F4-699A50CBF7EC}"/>
              </a:ext>
            </a:extLst>
          </p:cNvPr>
          <p:cNvSpPr/>
          <p:nvPr/>
        </p:nvSpPr>
        <p:spPr>
          <a:xfrm>
            <a:off x="711200" y="1012528"/>
            <a:ext cx="8147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Sea of Cortez – Water Sources and Feasibility</a:t>
            </a:r>
          </a:p>
          <a:p>
            <a:pPr algn="just"/>
            <a:endParaRPr lang="en-US" b="1" dirty="0"/>
          </a:p>
          <a:p>
            <a:pPr algn="just"/>
            <a:r>
              <a:rPr lang="en-US" dirty="0"/>
              <a:t>Viable Sites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Two Alternatives</a:t>
            </a:r>
            <a:r>
              <a:rPr lang="en-US" dirty="0"/>
              <a:t>):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Sonora: </a:t>
            </a:r>
            <a:r>
              <a:rPr lang="en-US" dirty="0"/>
              <a:t>Existing Shrimp farm that is no longer in operation or the </a:t>
            </a:r>
            <a:r>
              <a:rPr lang="en-US" dirty="0" err="1"/>
              <a:t>Golfo</a:t>
            </a:r>
            <a:r>
              <a:rPr lang="en-US" dirty="0"/>
              <a:t> de Santa Clara.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Baja California Norte: </a:t>
            </a:r>
            <a:r>
              <a:rPr lang="en-US" dirty="0"/>
              <a:t>Mexicali Valley or San Felipe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dirty="0"/>
          </a:p>
          <a:p>
            <a:pPr algn="just"/>
            <a:r>
              <a:rPr lang="en-US" b="1" dirty="0"/>
              <a:t>Options: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dirty="0"/>
              <a:t>Water intake directly from the Sea of Cortez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Network of Wells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Combination of both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dirty="0"/>
          </a:p>
          <a:p>
            <a:pPr algn="just"/>
            <a:r>
              <a:rPr lang="en-US" dirty="0"/>
              <a:t>Develop a feasibility </a:t>
            </a:r>
            <a:r>
              <a:rPr lang="en-US" b="1" dirty="0"/>
              <a:t>analysis that considers environmental, social, permits, technical viability and ROW contracts.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Identify Key Constraints</a:t>
            </a:r>
            <a:r>
              <a:rPr lang="en-US" dirty="0"/>
              <a:t>, including environmental, regulatory, governmental approval factors etc.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Analysis and </a:t>
            </a:r>
            <a:r>
              <a:rPr lang="en-US" b="1" dirty="0"/>
              <a:t>definition of the 2 most viable alternatives.</a:t>
            </a:r>
            <a:endParaRPr lang="es-MX" sz="2000" dirty="0">
              <a:latin typeface="Arial" panose="020B0604020202020204" pitchFamily="34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1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54C61-3A33-4929-BF93-BACE2E041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09"/>
          <a:stretch/>
        </p:blipFill>
        <p:spPr>
          <a:xfrm>
            <a:off x="0" y="6397682"/>
            <a:ext cx="5412259" cy="46031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CE9B18A-7D73-441C-9119-3748F175D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1" y="840260"/>
            <a:ext cx="3780344" cy="5557421"/>
          </a:xfrm>
          <a:prstGeom prst="rect">
            <a:avLst/>
          </a:prstGeom>
          <a:noFill/>
          <a:effectLst/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3D26484-BA98-46DD-831E-1540C8FD040D}"/>
              </a:ext>
            </a:extLst>
          </p:cNvPr>
          <p:cNvGrpSpPr/>
          <p:nvPr/>
        </p:nvGrpSpPr>
        <p:grpSpPr>
          <a:xfrm>
            <a:off x="593126" y="830093"/>
            <a:ext cx="3674073" cy="2044913"/>
            <a:chOff x="453081" y="747713"/>
            <a:chExt cx="3328344" cy="2044913"/>
          </a:xfrm>
        </p:grpSpPr>
        <p:pic>
          <p:nvPicPr>
            <p:cNvPr id="7" name="Imagen 9" descr="Captura%20de%20pantalla%202018-03-08%20a%20las%2017.13.19.png">
              <a:extLst>
                <a:ext uri="{FF2B5EF4-FFF2-40B4-BE49-F238E27FC236}">
                  <a16:creationId xmlns:a16="http://schemas.microsoft.com/office/drawing/2014/main" id="{44E05C2B-AC81-420E-8A8C-D70D1FDC6F65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" t="2994" r="2290" b="11285"/>
            <a:stretch/>
          </p:blipFill>
          <p:spPr bwMode="auto">
            <a:xfrm>
              <a:off x="453081" y="947350"/>
              <a:ext cx="3328088" cy="1845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FA6776-17AE-40FA-BBF2-C7EAF9F44068}"/>
                </a:ext>
              </a:extLst>
            </p:cNvPr>
            <p:cNvSpPr/>
            <p:nvPr/>
          </p:nvSpPr>
          <p:spPr>
            <a:xfrm>
              <a:off x="454369" y="747713"/>
              <a:ext cx="3327056" cy="199639"/>
            </a:xfrm>
            <a:prstGeom prst="rect">
              <a:avLst/>
            </a:prstGeom>
            <a:solidFill>
              <a:srgbClr val="9BB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Project Overview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08453A-D735-4011-91AF-CE76DDA35E93}"/>
              </a:ext>
            </a:extLst>
          </p:cNvPr>
          <p:cNvGrpSpPr/>
          <p:nvPr/>
        </p:nvGrpSpPr>
        <p:grpSpPr>
          <a:xfrm>
            <a:off x="584890" y="2992699"/>
            <a:ext cx="3682026" cy="1711110"/>
            <a:chOff x="461320" y="2811463"/>
            <a:chExt cx="3335979" cy="1711110"/>
          </a:xfrm>
        </p:grpSpPr>
        <p:pic>
          <p:nvPicPr>
            <p:cNvPr id="8" name="Imagen 12" descr="Captura%20de%20pantalla%202018-03-08%20a%20las%2017.20.31.png">
              <a:extLst>
                <a:ext uri="{FF2B5EF4-FFF2-40B4-BE49-F238E27FC236}">
                  <a16:creationId xmlns:a16="http://schemas.microsoft.com/office/drawing/2014/main" id="{590CB8AC-3811-4B1A-A49D-396029202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" t="3677" r="5065" b="14028"/>
            <a:stretch/>
          </p:blipFill>
          <p:spPr bwMode="auto">
            <a:xfrm>
              <a:off x="461320" y="2940909"/>
              <a:ext cx="3335248" cy="1581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9D7AA08-1A35-4CD8-9F0E-179598A813CE}"/>
                </a:ext>
              </a:extLst>
            </p:cNvPr>
            <p:cNvSpPr/>
            <p:nvPr/>
          </p:nvSpPr>
          <p:spPr>
            <a:xfrm>
              <a:off x="461962" y="2811463"/>
              <a:ext cx="3335337" cy="199639"/>
            </a:xfrm>
            <a:prstGeom prst="rect">
              <a:avLst/>
            </a:prstGeom>
            <a:solidFill>
              <a:srgbClr val="9BB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Extraction Intake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E8C4BEB-060E-477F-861D-F3DD2795F342}"/>
                </a:ext>
              </a:extLst>
            </p:cNvPr>
            <p:cNvSpPr/>
            <p:nvPr/>
          </p:nvSpPr>
          <p:spPr>
            <a:xfrm>
              <a:off x="461963" y="3103563"/>
              <a:ext cx="960438" cy="199639"/>
            </a:xfrm>
            <a:prstGeom prst="rect">
              <a:avLst/>
            </a:prstGeom>
            <a:solidFill>
              <a:srgbClr val="9BB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0F0D1AE-77DC-4966-9C2D-AF949413999E}"/>
              </a:ext>
            </a:extLst>
          </p:cNvPr>
          <p:cNvGrpSpPr/>
          <p:nvPr/>
        </p:nvGrpSpPr>
        <p:grpSpPr>
          <a:xfrm>
            <a:off x="593127" y="4830592"/>
            <a:ext cx="3672982" cy="1570209"/>
            <a:chOff x="493713" y="4748213"/>
            <a:chExt cx="3312169" cy="1550194"/>
          </a:xfrm>
        </p:grpSpPr>
        <p:pic>
          <p:nvPicPr>
            <p:cNvPr id="9" name="Imagen 17" descr="Captura%20de%20pantalla%202018-03-08%20a%20las%2017.28.48.png">
              <a:extLst>
                <a:ext uri="{FF2B5EF4-FFF2-40B4-BE49-F238E27FC236}">
                  <a16:creationId xmlns:a16="http://schemas.microsoft.com/office/drawing/2014/main" id="{4CBD3A57-1901-4C99-A620-720D66003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" t="4231" r="3123" b="21295"/>
            <a:stretch/>
          </p:blipFill>
          <p:spPr bwMode="auto">
            <a:xfrm>
              <a:off x="494270" y="4948088"/>
              <a:ext cx="3311612" cy="1350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5BCF6DF-E094-4507-B71F-A5A3EB61E442}"/>
                </a:ext>
              </a:extLst>
            </p:cNvPr>
            <p:cNvSpPr/>
            <p:nvPr/>
          </p:nvSpPr>
          <p:spPr>
            <a:xfrm>
              <a:off x="493713" y="4748213"/>
              <a:ext cx="3311526" cy="199639"/>
            </a:xfrm>
            <a:prstGeom prst="rect">
              <a:avLst/>
            </a:prstGeom>
            <a:solidFill>
              <a:srgbClr val="9BB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Perimeter Lake Distribution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36A1C45-003D-484D-8389-76F0A706E5F9}"/>
                </a:ext>
              </a:extLst>
            </p:cNvPr>
            <p:cNvSpPr/>
            <p:nvPr/>
          </p:nvSpPr>
          <p:spPr>
            <a:xfrm>
              <a:off x="499032" y="4952958"/>
              <a:ext cx="1321529" cy="199639"/>
            </a:xfrm>
            <a:prstGeom prst="rect">
              <a:avLst/>
            </a:prstGeom>
            <a:solidFill>
              <a:srgbClr val="9BB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113" name="Title 2">
            <a:extLst>
              <a:ext uri="{FF2B5EF4-FFF2-40B4-BE49-F238E27FC236}">
                <a16:creationId xmlns:a16="http://schemas.microsoft.com/office/drawing/2014/main" id="{2D78F0C8-4531-4449-8FF2-276E56B90A3A}"/>
              </a:ext>
            </a:extLst>
          </p:cNvPr>
          <p:cNvSpPr txBox="1">
            <a:spLocks/>
          </p:cNvSpPr>
          <p:nvPr/>
        </p:nvSpPr>
        <p:spPr>
          <a:xfrm>
            <a:off x="570985" y="65904"/>
            <a:ext cx="7886700" cy="69197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 Salton Sea Water Importation Project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Conceptual Drawings</a:t>
            </a:r>
          </a:p>
        </p:txBody>
      </p:sp>
    </p:spTree>
    <p:extLst>
      <p:ext uri="{BB962C8B-B14F-4D97-AF65-F5344CB8AC3E}">
        <p14:creationId xmlns:p14="http://schemas.microsoft.com/office/powerpoint/2010/main" val="238595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30A124-7096-E141-BFCA-869FE1B1BE6C}"/>
              </a:ext>
            </a:extLst>
          </p:cNvPr>
          <p:cNvSpPr/>
          <p:nvPr/>
        </p:nvSpPr>
        <p:spPr>
          <a:xfrm>
            <a:off x="-1979930" y="213162"/>
            <a:ext cx="847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11CFB-46D6-1B45-AD85-F128EC307D56}"/>
              </a:ext>
            </a:extLst>
          </p:cNvPr>
          <p:cNvSpPr txBox="1">
            <a:spLocks/>
          </p:cNvSpPr>
          <p:nvPr/>
        </p:nvSpPr>
        <p:spPr>
          <a:xfrm>
            <a:off x="570985" y="65904"/>
            <a:ext cx="7886700" cy="886596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 Perimeter Lake Approach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Desalination-Salinity Management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F9A60E-DD48-DF4D-95F4-699A50CBF7EC}"/>
              </a:ext>
            </a:extLst>
          </p:cNvPr>
          <p:cNvSpPr/>
          <p:nvPr/>
        </p:nvSpPr>
        <p:spPr>
          <a:xfrm>
            <a:off x="514550" y="2868943"/>
            <a:ext cx="805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5" name="Rectángulo 6">
            <a:extLst>
              <a:ext uri="{FF2B5EF4-FFF2-40B4-BE49-F238E27FC236}">
                <a16:creationId xmlns:a16="http://schemas.microsoft.com/office/drawing/2014/main" id="{CD7FB869-F1C8-42EC-B32B-FBDEEBC935E9}"/>
              </a:ext>
            </a:extLst>
          </p:cNvPr>
          <p:cNvSpPr/>
          <p:nvPr/>
        </p:nvSpPr>
        <p:spPr>
          <a:xfrm>
            <a:off x="663575" y="957789"/>
            <a:ext cx="768032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cs typeface="Helvetica" panose="020B0604020202020204" pitchFamily="34" charset="0"/>
              </a:rPr>
              <a:t>Future opportunity to be analyzed</a:t>
            </a:r>
          </a:p>
          <a:p>
            <a:endParaRPr lang="en-US" sz="2000" b="1" dirty="0">
              <a:cs typeface="Helvetica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A Desalination project  may be utilized to balance salinity.  The electrical requirements will be met by development of a turbine on the downside slope of the importation line.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Obtaining the required permits to bring Sea Water from the Sea of Cortez to Salton Sea will be critical.</a:t>
            </a:r>
          </a:p>
          <a:p>
            <a:pPr lvl="1"/>
            <a:endParaRPr lang="en-US" sz="2000" dirty="0">
              <a:cs typeface="Helvetica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cs typeface="Helvetica" panose="020B0604020202020204" pitchFamily="34" charset="0"/>
              </a:rPr>
              <a:t>As a  opportunity, a desalination project that can provide fresh (partially desalinated) water and be an important economic source for the project sustainability</a:t>
            </a:r>
          </a:p>
          <a:p>
            <a:endParaRPr lang="en-US" sz="2000" b="1" dirty="0">
              <a:solidFill>
                <a:srgbClr val="FF0000"/>
              </a:solidFill>
              <a:cs typeface="Helvetica" panose="020B0604020202020204" pitchFamily="34" charset="0"/>
            </a:endParaRPr>
          </a:p>
          <a:p>
            <a:pPr lvl="1"/>
            <a:endParaRPr lang="en-US" sz="2000" b="1" dirty="0">
              <a:solidFill>
                <a:srgbClr val="FF0000"/>
              </a:solidFill>
              <a:cs typeface="Helvetica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64C9B6-9259-4EFB-B99F-DC1AEF94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39182"/>
              </p:ext>
            </p:extLst>
          </p:nvPr>
        </p:nvGraphicFramePr>
        <p:xfrm>
          <a:off x="601360" y="162694"/>
          <a:ext cx="7933039" cy="5797794"/>
        </p:xfrm>
        <a:graphic>
          <a:graphicData uri="http://schemas.openxmlformats.org/drawingml/2006/table">
            <a:tbl>
              <a:tblPr firstRow="1" firstCol="1" bandRow="1"/>
              <a:tblGrid>
                <a:gridCol w="7933039">
                  <a:extLst>
                    <a:ext uri="{9D8B030D-6E8A-4147-A177-3AD203B41FA5}">
                      <a16:colId xmlns:a16="http://schemas.microsoft.com/office/drawing/2014/main" val="539480968"/>
                    </a:ext>
                  </a:extLst>
                </a:gridCol>
              </a:tblGrid>
              <a:tr h="79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Goals &amp; Objectives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62279"/>
                  </a:ext>
                </a:extLst>
              </a:tr>
              <a:tr h="4993365"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Compliments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Salton Sea restoration projects and the approved 10 year Plan </a:t>
                      </a:r>
                    </a:p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a </a:t>
                      </a: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long term solution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the critical challenges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currently presented by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Salton Sea </a:t>
                      </a:r>
                    </a:p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Focuses on collaboration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stakeholders to define best project alternative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 on technical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viability, permitting requirements,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schedule,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economic impact and community benefits</a:t>
                      </a:r>
                    </a:p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Considers several viable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alternatives in the Sea of Cortez, giving higher level of success to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obtain required permits and ROW acquisition</a:t>
                      </a:r>
                    </a:p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flexibility to incorporate valuable adjustments or alternatives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such as use of existing infrastructure or other state water projects – like Delta Fix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 rtl="0" eaLnBrk="1" latinLnBrk="0" hangingPunct="1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Generates real economic value and job creation to the local community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882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7754C61-3A33-4929-BF93-BACE2E041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09"/>
          <a:stretch/>
        </p:blipFill>
        <p:spPr>
          <a:xfrm>
            <a:off x="0" y="6414108"/>
            <a:ext cx="5412259" cy="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64C9B6-9259-4EFB-B99F-DC1AEF94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41081"/>
              </p:ext>
            </p:extLst>
          </p:nvPr>
        </p:nvGraphicFramePr>
        <p:xfrm>
          <a:off x="601361" y="1176641"/>
          <a:ext cx="7924800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7924800">
                  <a:extLst>
                    <a:ext uri="{9D8B030D-6E8A-4147-A177-3AD203B41FA5}">
                      <a16:colId xmlns:a16="http://schemas.microsoft.com/office/drawing/2014/main" val="539480968"/>
                    </a:ext>
                  </a:extLst>
                </a:gridCol>
              </a:tblGrid>
              <a:tr h="974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THANK YOU!!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62279"/>
                  </a:ext>
                </a:extLst>
              </a:tr>
              <a:tr h="815320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/>
                        <a:t>If you have any questions or comments,</a:t>
                      </a:r>
                      <a:r>
                        <a:rPr lang="en-US" sz="1200" baseline="0" dirty="0"/>
                        <a:t> please contact: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baseline="0" dirty="0"/>
                        <a:t>Richard Coles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baseline="0" dirty="0"/>
                        <a:t>Senior Vice President of Water Infastrture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baseline="0" dirty="0"/>
                        <a:t>Cordoba Corporation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baseline="0" dirty="0"/>
                        <a:t>Rcoles@cordobacorp.com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baseline="0" dirty="0"/>
                        <a:t>(949) 233-7681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88243"/>
                  </a:ext>
                </a:extLst>
              </a:tr>
              <a:tr h="81532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871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7754C61-3A33-4929-BF93-BACE2E041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09"/>
          <a:stretch/>
        </p:blipFill>
        <p:spPr>
          <a:xfrm>
            <a:off x="0" y="6164002"/>
            <a:ext cx="5412259" cy="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0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5680</TotalTime>
  <Words>1071</Words>
  <Application>Microsoft Office PowerPoint</Application>
  <PresentationFormat>On-screen Show (4:3)</PresentationFormat>
  <Paragraphs>139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jberk@cox.net</dc:creator>
  <cp:lastModifiedBy>Kenneth Ortega</cp:lastModifiedBy>
  <cp:revision>168</cp:revision>
  <cp:lastPrinted>2018-10-18T22:29:25Z</cp:lastPrinted>
  <dcterms:created xsi:type="dcterms:W3CDTF">2018-03-11T23:05:58Z</dcterms:created>
  <dcterms:modified xsi:type="dcterms:W3CDTF">2021-01-31T20:25:24Z</dcterms:modified>
</cp:coreProperties>
</file>