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65" r:id="rId1"/>
  </p:sldMasterIdLst>
  <p:notesMasterIdLst>
    <p:notesMasterId r:id="rId24"/>
  </p:notesMasterIdLst>
  <p:handoutMasterIdLst>
    <p:handoutMasterId r:id="rId25"/>
  </p:handoutMasterIdLst>
  <p:sldIdLst>
    <p:sldId id="559" r:id="rId2"/>
    <p:sldId id="566" r:id="rId3"/>
    <p:sldId id="584" r:id="rId4"/>
    <p:sldId id="573" r:id="rId5"/>
    <p:sldId id="561" r:id="rId6"/>
    <p:sldId id="493" r:id="rId7"/>
    <p:sldId id="511" r:id="rId8"/>
    <p:sldId id="512" r:id="rId9"/>
    <p:sldId id="528" r:id="rId10"/>
    <p:sldId id="567" r:id="rId11"/>
    <p:sldId id="529" r:id="rId12"/>
    <p:sldId id="574" r:id="rId13"/>
    <p:sldId id="532" r:id="rId14"/>
    <p:sldId id="575" r:id="rId15"/>
    <p:sldId id="577" r:id="rId16"/>
    <p:sldId id="576" r:id="rId17"/>
    <p:sldId id="580" r:id="rId18"/>
    <p:sldId id="581" r:id="rId19"/>
    <p:sldId id="582" r:id="rId20"/>
    <p:sldId id="578" r:id="rId21"/>
    <p:sldId id="579" r:id="rId22"/>
    <p:sldId id="583" r:id="rId23"/>
  </p:sldIdLst>
  <p:sldSz cx="9144000" cy="6858000" type="screen4x3"/>
  <p:notesSz cx="7077075" cy="9051925"/>
  <p:defaultTextStyle>
    <a:defPPr>
      <a:defRPr lang="en-US"/>
    </a:defPPr>
    <a:lvl1pPr algn="ctr" rtl="0" fontAlgn="base">
      <a:spcBef>
        <a:spcPct val="0"/>
      </a:spcBef>
      <a:spcAft>
        <a:spcPct val="0"/>
      </a:spcAft>
      <a:defRPr sz="2400" kern="1200">
        <a:solidFill>
          <a:schemeClr val="tx1"/>
        </a:solidFill>
        <a:latin typeface="Arial" charset="0"/>
        <a:ea typeface="+mn-ea"/>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CBFE"/>
    <a:srgbClr val="FF0000"/>
    <a:srgbClr val="FFFF00"/>
    <a:srgbClr val="C2DDFE"/>
    <a:srgbClr val="518EC5"/>
    <a:srgbClr val="DDDDDD"/>
    <a:srgbClr val="00CC99"/>
    <a:srgbClr val="02CF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2" autoAdjust="0"/>
    <p:restoredTop sz="87563" autoAdjust="0"/>
  </p:normalViewPr>
  <p:slideViewPr>
    <p:cSldViewPr>
      <p:cViewPr varScale="1">
        <p:scale>
          <a:sx n="65" d="100"/>
          <a:sy n="65" d="100"/>
        </p:scale>
        <p:origin x="1470" y="7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_rels/viewProps.xml.rels><?xml version="1.0" encoding="UTF-8" standalone="yes"?>
<Relationships xmlns="http://schemas.openxmlformats.org/package/2006/relationships"><Relationship Id="rId8" Type="http://schemas.openxmlformats.org/officeDocument/2006/relationships/slide" Target="slides/slide13.xml"/><Relationship Id="rId13" Type="http://schemas.openxmlformats.org/officeDocument/2006/relationships/slide" Target="slides/slide19.xml"/><Relationship Id="rId3" Type="http://schemas.openxmlformats.org/officeDocument/2006/relationships/slide" Target="slides/slide7.xml"/><Relationship Id="rId7" Type="http://schemas.openxmlformats.org/officeDocument/2006/relationships/slide" Target="slides/slide12.xml"/><Relationship Id="rId12" Type="http://schemas.openxmlformats.org/officeDocument/2006/relationships/slide" Target="slides/slide18.xml"/><Relationship Id="rId2" Type="http://schemas.openxmlformats.org/officeDocument/2006/relationships/slide" Target="slides/slide6.xml"/><Relationship Id="rId1" Type="http://schemas.openxmlformats.org/officeDocument/2006/relationships/slide" Target="slides/slide3.xml"/><Relationship Id="rId6" Type="http://schemas.openxmlformats.org/officeDocument/2006/relationships/slide" Target="slides/slide11.xml"/><Relationship Id="rId11" Type="http://schemas.openxmlformats.org/officeDocument/2006/relationships/slide" Target="slides/slide16.xml"/><Relationship Id="rId5" Type="http://schemas.openxmlformats.org/officeDocument/2006/relationships/slide" Target="slides/slide9.xml"/><Relationship Id="rId10" Type="http://schemas.openxmlformats.org/officeDocument/2006/relationships/slide" Target="slides/slide15.xml"/><Relationship Id="rId4" Type="http://schemas.openxmlformats.org/officeDocument/2006/relationships/slide" Target="slides/slide8.xml"/><Relationship Id="rId9"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670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atin typeface="Times New Roman" charset="0"/>
              </a:defRPr>
            </a:lvl1pPr>
          </a:lstStyle>
          <a:p>
            <a:pPr>
              <a:defRPr/>
            </a:pPr>
            <a:endParaRPr lang="en-US"/>
          </a:p>
        </p:txBody>
      </p:sp>
      <p:sp>
        <p:nvSpPr>
          <p:cNvPr id="28675" name="Rectangle 3"/>
          <p:cNvSpPr>
            <a:spLocks noGrp="1" noChangeArrowheads="1"/>
          </p:cNvSpPr>
          <p:nvPr>
            <p:ph type="dt" sz="quarter" idx="1"/>
          </p:nvPr>
        </p:nvSpPr>
        <p:spPr bwMode="auto">
          <a:xfrm>
            <a:off x="4010025" y="0"/>
            <a:ext cx="30670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n-US"/>
          </a:p>
        </p:txBody>
      </p:sp>
      <p:sp>
        <p:nvSpPr>
          <p:cNvPr id="28676" name="Rectangle 4"/>
          <p:cNvSpPr>
            <a:spLocks noGrp="1" noChangeArrowheads="1"/>
          </p:cNvSpPr>
          <p:nvPr>
            <p:ph type="ftr" sz="quarter" idx="2"/>
          </p:nvPr>
        </p:nvSpPr>
        <p:spPr bwMode="auto">
          <a:xfrm>
            <a:off x="0" y="8599488"/>
            <a:ext cx="3067050" cy="45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Times New Roman" charset="0"/>
              </a:defRPr>
            </a:lvl1pPr>
          </a:lstStyle>
          <a:p>
            <a:pPr>
              <a:defRPr/>
            </a:pPr>
            <a:endParaRPr lang="en-US"/>
          </a:p>
        </p:txBody>
      </p:sp>
      <p:sp>
        <p:nvSpPr>
          <p:cNvPr id="28677" name="Rectangle 5"/>
          <p:cNvSpPr>
            <a:spLocks noGrp="1" noChangeArrowheads="1"/>
          </p:cNvSpPr>
          <p:nvPr>
            <p:ph type="sldNum" sz="quarter" idx="3"/>
          </p:nvPr>
        </p:nvSpPr>
        <p:spPr bwMode="auto">
          <a:xfrm>
            <a:off x="4010025" y="8599488"/>
            <a:ext cx="3067050" cy="45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86EA6F1E-6092-48A4-B75E-9CE539F74D53}" type="slidenum">
              <a:rPr lang="en-US"/>
              <a:pPr>
                <a:defRPr/>
              </a:pPr>
              <a:t>‹#›</a:t>
            </a:fld>
            <a:endParaRPr lang="en-US"/>
          </a:p>
        </p:txBody>
      </p:sp>
    </p:spTree>
    <p:extLst>
      <p:ext uri="{BB962C8B-B14F-4D97-AF65-F5344CB8AC3E}">
        <p14:creationId xmlns:p14="http://schemas.microsoft.com/office/powerpoint/2010/main" val="19115450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670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atin typeface="Times New Roman" charset="0"/>
              </a:defRPr>
            </a:lvl1pPr>
          </a:lstStyle>
          <a:p>
            <a:pPr>
              <a:defRPr/>
            </a:pPr>
            <a:endParaRPr lang="en-US"/>
          </a:p>
        </p:txBody>
      </p:sp>
      <p:sp>
        <p:nvSpPr>
          <p:cNvPr id="7171" name="Rectangle 3"/>
          <p:cNvSpPr>
            <a:spLocks noGrp="1" noChangeArrowheads="1"/>
          </p:cNvSpPr>
          <p:nvPr>
            <p:ph type="dt" idx="1"/>
          </p:nvPr>
        </p:nvSpPr>
        <p:spPr bwMode="auto">
          <a:xfrm>
            <a:off x="4010025" y="0"/>
            <a:ext cx="306705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n-US"/>
          </a:p>
        </p:txBody>
      </p:sp>
      <p:sp>
        <p:nvSpPr>
          <p:cNvPr id="54276" name="Rectangle 4"/>
          <p:cNvSpPr>
            <a:spLocks noGrp="1" noRot="1" noChangeAspect="1" noChangeArrowheads="1" noTextEdit="1"/>
          </p:cNvSpPr>
          <p:nvPr>
            <p:ph type="sldImg" idx="2"/>
          </p:nvPr>
        </p:nvSpPr>
        <p:spPr bwMode="auto">
          <a:xfrm>
            <a:off x="1276350" y="679450"/>
            <a:ext cx="4525963" cy="3394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942975" y="4298950"/>
            <a:ext cx="5191125" cy="407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599488"/>
            <a:ext cx="3067050" cy="45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Times New Roman" charset="0"/>
              </a:defRPr>
            </a:lvl1pPr>
          </a:lstStyle>
          <a:p>
            <a:pPr>
              <a:defRPr/>
            </a:pPr>
            <a:endParaRPr lang="en-US"/>
          </a:p>
        </p:txBody>
      </p:sp>
      <p:sp>
        <p:nvSpPr>
          <p:cNvPr id="7175" name="Rectangle 7"/>
          <p:cNvSpPr>
            <a:spLocks noGrp="1" noChangeArrowheads="1"/>
          </p:cNvSpPr>
          <p:nvPr>
            <p:ph type="sldNum" sz="quarter" idx="5"/>
          </p:nvPr>
        </p:nvSpPr>
        <p:spPr bwMode="auto">
          <a:xfrm>
            <a:off x="4010025" y="8599488"/>
            <a:ext cx="3067050" cy="45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B036A36E-56AD-47FD-A1AD-8EACFE87F6A4}" type="slidenum">
              <a:rPr lang="en-US"/>
              <a:pPr>
                <a:defRPr/>
              </a:pPr>
              <a:t>‹#›</a:t>
            </a:fld>
            <a:endParaRPr lang="en-US"/>
          </a:p>
        </p:txBody>
      </p:sp>
    </p:spTree>
    <p:extLst>
      <p:ext uri="{BB962C8B-B14F-4D97-AF65-F5344CB8AC3E}">
        <p14:creationId xmlns:p14="http://schemas.microsoft.com/office/powerpoint/2010/main" val="3194925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36A36E-56AD-47FD-A1AD-8EACFE87F6A4}" type="slidenum">
              <a:rPr lang="en-US" smtClean="0"/>
              <a:pPr>
                <a:defRPr/>
              </a:pPr>
              <a:t>2</a:t>
            </a:fld>
            <a:endParaRPr lang="en-US"/>
          </a:p>
        </p:txBody>
      </p:sp>
    </p:spTree>
    <p:extLst>
      <p:ext uri="{BB962C8B-B14F-4D97-AF65-F5344CB8AC3E}">
        <p14:creationId xmlns:p14="http://schemas.microsoft.com/office/powerpoint/2010/main" val="3744260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36A36E-56AD-47FD-A1AD-8EACFE87F6A4}" type="slidenum">
              <a:rPr lang="en-US" smtClean="0"/>
              <a:pPr>
                <a:defRPr/>
              </a:pPr>
              <a:t>7</a:t>
            </a:fld>
            <a:endParaRPr lang="en-US"/>
          </a:p>
        </p:txBody>
      </p:sp>
    </p:spTree>
    <p:extLst>
      <p:ext uri="{BB962C8B-B14F-4D97-AF65-F5344CB8AC3E}">
        <p14:creationId xmlns:p14="http://schemas.microsoft.com/office/powerpoint/2010/main" val="8455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36A36E-56AD-47FD-A1AD-8EACFE87F6A4}" type="slidenum">
              <a:rPr lang="en-US" smtClean="0"/>
              <a:pPr>
                <a:defRPr/>
              </a:pPr>
              <a:t>10</a:t>
            </a:fld>
            <a:endParaRPr lang="en-US"/>
          </a:p>
        </p:txBody>
      </p:sp>
    </p:spTree>
    <p:extLst>
      <p:ext uri="{BB962C8B-B14F-4D97-AF65-F5344CB8AC3E}">
        <p14:creationId xmlns:p14="http://schemas.microsoft.com/office/powerpoint/2010/main" val="2236988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36A36E-56AD-47FD-A1AD-8EACFE87F6A4}" type="slidenum">
              <a:rPr lang="en-US" smtClean="0"/>
              <a:pPr>
                <a:defRPr/>
              </a:pPr>
              <a:t>15</a:t>
            </a:fld>
            <a:endParaRPr lang="en-US"/>
          </a:p>
        </p:txBody>
      </p:sp>
    </p:spTree>
    <p:extLst>
      <p:ext uri="{BB962C8B-B14F-4D97-AF65-F5344CB8AC3E}">
        <p14:creationId xmlns:p14="http://schemas.microsoft.com/office/powerpoint/2010/main" val="1524031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9"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226036C0-D9ED-4435-9367-53A48F56DBB8}" type="slidenum">
              <a:rPr lang="en-US"/>
              <a:pPr>
                <a:defRPr/>
              </a:pPr>
              <a:t>‹#›</a:t>
            </a:fld>
            <a:endParaRPr lang="en-US"/>
          </a:p>
        </p:txBody>
      </p:sp>
    </p:spTree>
    <p:extLst>
      <p:ext uri="{BB962C8B-B14F-4D97-AF65-F5344CB8AC3E}">
        <p14:creationId xmlns:p14="http://schemas.microsoft.com/office/powerpoint/2010/main" val="8557983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6B57D28C-B828-42F0-84BD-4CA4BA363093}" type="slidenum">
              <a:rPr lang="en-US"/>
              <a:pPr>
                <a:defRPr/>
              </a:pPr>
              <a:t>‹#›</a:t>
            </a:fld>
            <a:endParaRPr lang="en-US"/>
          </a:p>
        </p:txBody>
      </p:sp>
    </p:spTree>
    <p:extLst>
      <p:ext uri="{BB962C8B-B14F-4D97-AF65-F5344CB8AC3E}">
        <p14:creationId xmlns:p14="http://schemas.microsoft.com/office/powerpoint/2010/main" val="4109011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ACA9417E-871E-4E25-A033-506B5EE90075}" type="slidenum">
              <a:rPr lang="en-US"/>
              <a:pPr>
                <a:defRPr/>
              </a:pPr>
              <a:t>‹#›</a:t>
            </a:fld>
            <a:endParaRPr lang="en-US"/>
          </a:p>
        </p:txBody>
      </p:sp>
    </p:spTree>
    <p:extLst>
      <p:ext uri="{BB962C8B-B14F-4D97-AF65-F5344CB8AC3E}">
        <p14:creationId xmlns:p14="http://schemas.microsoft.com/office/powerpoint/2010/main" val="3858278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a:effectLst/>
        </p:spPr>
        <p:txBody>
          <a:bodyPr/>
          <a:lstStyle>
            <a:lvl1pPr marL="0" indent="0">
              <a:buNone/>
              <a:defRPr>
                <a:effectLst/>
              </a:defRPr>
            </a:lvl1pPr>
          </a:lstStyle>
          <a:p>
            <a:r>
              <a:rPr lang="en-US" dirty="0" smtClean="0"/>
              <a:t>Click to edit Master title style</a:t>
            </a:r>
            <a:endParaRPr lang="en-US" dirty="0"/>
          </a:p>
        </p:txBody>
      </p:sp>
      <p:sp>
        <p:nvSpPr>
          <p:cNvPr id="10" name="Content Placeholder 9"/>
          <p:cNvSpPr>
            <a:spLocks noGrp="1"/>
          </p:cNvSpPr>
          <p:nvPr>
            <p:ph sz="quarter" idx="13"/>
          </p:nvPr>
        </p:nvSpPr>
        <p:spPr>
          <a:xfrm>
            <a:off x="1143000" y="731520"/>
            <a:ext cx="6400800" cy="3474720"/>
          </a:xfrm>
        </p:spPr>
        <p:txBody>
          <a:bodyPr/>
          <a:lstStyle>
            <a:lvl1pPr marL="46037" indent="0">
              <a:buNone/>
              <a:defRPr/>
            </a:lvl1pPr>
            <a:lvl2pPr marL="365125" indent="0">
              <a:buNone/>
              <a:defRPr/>
            </a:lvl2pPr>
            <a:lvl3pPr marL="639762" indent="0">
              <a:buNone/>
              <a:defRPr/>
            </a:lvl3pPr>
            <a:lvl4pPr marL="914400" indent="0">
              <a:buNone/>
              <a:defRPr/>
            </a:lvl4pPr>
            <a:lvl5pPr marL="12065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4"/>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5"/>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6"/>
          </p:nvPr>
        </p:nvSpPr>
        <p:spPr/>
        <p:txBody>
          <a:bodyPr/>
          <a:lstStyle>
            <a:lvl1pPr fontAlgn="auto">
              <a:spcBef>
                <a:spcPts val="0"/>
              </a:spcBef>
              <a:spcAft>
                <a:spcPts val="0"/>
              </a:spcAft>
              <a:defRPr>
                <a:latin typeface="+mn-lt"/>
              </a:defRPr>
            </a:lvl1pPr>
          </a:lstStyle>
          <a:p>
            <a:pPr>
              <a:defRPr/>
            </a:pPr>
            <a:fld id="{F91B7307-3918-4FCF-8A2F-1757124F22F4}" type="slidenum">
              <a:rPr lang="en-US"/>
              <a:pPr>
                <a:defRPr/>
              </a:pPr>
              <a:t>‹#›</a:t>
            </a:fld>
            <a:endParaRPr lang="en-US"/>
          </a:p>
        </p:txBody>
      </p:sp>
    </p:spTree>
    <p:extLst>
      <p:ext uri="{BB962C8B-B14F-4D97-AF65-F5344CB8AC3E}">
        <p14:creationId xmlns:p14="http://schemas.microsoft.com/office/powerpoint/2010/main" val="5517129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9"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5D6AAB98-0303-4640-A85B-3F849B2A5FF2}" type="slidenum">
              <a:rPr lang="en-US"/>
              <a:pPr>
                <a:defRPr/>
              </a:pPr>
              <a:t>‹#›</a:t>
            </a:fld>
            <a:endParaRPr lang="en-US"/>
          </a:p>
        </p:txBody>
      </p:sp>
    </p:spTree>
    <p:extLst>
      <p:ext uri="{BB962C8B-B14F-4D97-AF65-F5344CB8AC3E}">
        <p14:creationId xmlns:p14="http://schemas.microsoft.com/office/powerpoint/2010/main" val="26604920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5"/>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6"/>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7"/>
          </p:nvPr>
        </p:nvSpPr>
        <p:spPr/>
        <p:txBody>
          <a:bodyPr/>
          <a:lstStyle>
            <a:lvl1pPr fontAlgn="auto">
              <a:spcBef>
                <a:spcPts val="0"/>
              </a:spcBef>
              <a:spcAft>
                <a:spcPts val="0"/>
              </a:spcAft>
              <a:defRPr>
                <a:latin typeface="+mn-lt"/>
              </a:defRPr>
            </a:lvl1pPr>
          </a:lstStyle>
          <a:p>
            <a:pPr>
              <a:defRPr/>
            </a:pPr>
            <a:fld id="{45F2979D-4E82-4CB3-97A9-E34C7BF2EA37}" type="slidenum">
              <a:rPr lang="en-US"/>
              <a:pPr>
                <a:defRPr/>
              </a:pPr>
              <a:t>‹#›</a:t>
            </a:fld>
            <a:endParaRPr lang="en-US"/>
          </a:p>
        </p:txBody>
      </p:sp>
    </p:spTree>
    <p:extLst>
      <p:ext uri="{BB962C8B-B14F-4D97-AF65-F5344CB8AC3E}">
        <p14:creationId xmlns:p14="http://schemas.microsoft.com/office/powerpoint/2010/main" val="409379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6"/>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17ABCC78-2466-4C62-BC81-1173D35A5434}" type="slidenum">
              <a:rPr lang="en-US"/>
              <a:pPr>
                <a:defRPr/>
              </a:pPr>
              <a:t>‹#›</a:t>
            </a:fld>
            <a:endParaRPr lang="en-US"/>
          </a:p>
        </p:txBody>
      </p:sp>
    </p:spTree>
    <p:extLst>
      <p:ext uri="{BB962C8B-B14F-4D97-AF65-F5344CB8AC3E}">
        <p14:creationId xmlns:p14="http://schemas.microsoft.com/office/powerpoint/2010/main" val="2907409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57D7E63D-4367-4D3B-8463-0A483783D972}" type="slidenum">
              <a:rPr lang="en-US"/>
              <a:pPr>
                <a:defRPr/>
              </a:pPr>
              <a:t>‹#›</a:t>
            </a:fld>
            <a:endParaRPr lang="en-US"/>
          </a:p>
        </p:txBody>
      </p:sp>
    </p:spTree>
    <p:extLst>
      <p:ext uri="{BB962C8B-B14F-4D97-AF65-F5344CB8AC3E}">
        <p14:creationId xmlns:p14="http://schemas.microsoft.com/office/powerpoint/2010/main" val="1122097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92CAD8B1-EE11-4A3A-A170-9962EA934AB3}" type="slidenum">
              <a:rPr lang="en-US"/>
              <a:pPr>
                <a:defRPr/>
              </a:pPr>
              <a:t>‹#›</a:t>
            </a:fld>
            <a:endParaRPr lang="en-US"/>
          </a:p>
        </p:txBody>
      </p:sp>
    </p:spTree>
    <p:extLst>
      <p:ext uri="{BB962C8B-B14F-4D97-AF65-F5344CB8AC3E}">
        <p14:creationId xmlns:p14="http://schemas.microsoft.com/office/powerpoint/2010/main" val="275112132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88FD7149-A793-4E84-962E-CAFDA9F1F512}" type="slidenum">
              <a:rPr lang="en-US"/>
              <a:pPr>
                <a:defRPr/>
              </a:pPr>
              <a:t>‹#›</a:t>
            </a:fld>
            <a:endParaRPr lang="en-US"/>
          </a:p>
        </p:txBody>
      </p:sp>
    </p:spTree>
    <p:extLst>
      <p:ext uri="{BB962C8B-B14F-4D97-AF65-F5344CB8AC3E}">
        <p14:creationId xmlns:p14="http://schemas.microsoft.com/office/powerpoint/2010/main" val="2356301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10"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11"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9D5D6061-B07F-48AC-AA34-B9187EE53A27}" type="slidenum">
              <a:rPr lang="en-US"/>
              <a:pPr>
                <a:defRPr/>
              </a:pPr>
              <a:t>‹#›</a:t>
            </a:fld>
            <a:endParaRPr lang="en-US"/>
          </a:p>
        </p:txBody>
      </p:sp>
    </p:spTree>
    <p:extLst>
      <p:ext uri="{BB962C8B-B14F-4D97-AF65-F5344CB8AC3E}">
        <p14:creationId xmlns:p14="http://schemas.microsoft.com/office/powerpoint/2010/main" val="4251912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dirty="0" smtClean="0"/>
              <a:t>Click to edit Master title style</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prstClr val="black">
                    <a:lumMod val="50000"/>
                    <a:lumOff val="50000"/>
                  </a:prstClr>
                </a:solidFill>
                <a:latin typeface="Arial" charset="0"/>
                <a:cs typeface="+mn-cs"/>
              </a:defRPr>
            </a:lvl1pPr>
          </a:lstStyle>
          <a:p>
            <a:pPr>
              <a:defRPr/>
            </a:pPr>
            <a:endParaRPr lang="en-US"/>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a:defRPr sz="1100" b="1">
                <a:solidFill>
                  <a:prstClr val="black">
                    <a:lumMod val="50000"/>
                    <a:lumOff val="50000"/>
                  </a:prstClr>
                </a:solidFill>
                <a:latin typeface="Arial" charset="0"/>
                <a:cs typeface="+mn-cs"/>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smtClean="0">
                <a:solidFill>
                  <a:prstClr val="black">
                    <a:lumMod val="50000"/>
                    <a:lumOff val="50000"/>
                  </a:prstClr>
                </a:solidFill>
                <a:latin typeface="Arial" charset="0"/>
                <a:cs typeface="+mn-cs"/>
              </a:defRPr>
            </a:lvl1pPr>
          </a:lstStyle>
          <a:p>
            <a:pPr>
              <a:defRPr/>
            </a:pPr>
            <a:fld id="{D083546C-8A21-4C37-815C-1B0E446C716E}" type="slidenum">
              <a:rPr lang="en-US"/>
              <a:pPr>
                <a:defRPr/>
              </a:pPr>
              <a:t>‹#›</a:t>
            </a:fld>
            <a:endParaRPr lang="en-US"/>
          </a:p>
        </p:txBody>
      </p:sp>
    </p:spTree>
    <p:extLst>
      <p:ext uri="{BB962C8B-B14F-4D97-AF65-F5344CB8AC3E}">
        <p14:creationId xmlns:p14="http://schemas.microsoft.com/office/powerpoint/2010/main" val="1212420083"/>
      </p:ext>
    </p:extLst>
  </p:cSld>
  <p:clrMap bg1="lt1" tx1="dk1" bg2="lt2" tx2="dk2" accent1="accent1" accent2="accent2" accent3="accent3" accent4="accent4" accent5="accent5" accent6="accent6" hlink="hlink" folHlink="folHlink"/>
  <p:sldLayoutIdLst>
    <p:sldLayoutId id="2147484966" r:id="rId1"/>
    <p:sldLayoutId id="2147484967" r:id="rId2"/>
    <p:sldLayoutId id="2147484968" r:id="rId3"/>
    <p:sldLayoutId id="2147484969" r:id="rId4"/>
    <p:sldLayoutId id="2147484970" r:id="rId5"/>
    <p:sldLayoutId id="2147484971" r:id="rId6"/>
    <p:sldLayoutId id="2147484972" r:id="rId7"/>
    <p:sldLayoutId id="2147484973" r:id="rId8"/>
    <p:sldLayoutId id="2147484974" r:id="rId9"/>
    <p:sldLayoutId id="2147484975" r:id="rId10"/>
    <p:sldLayoutId id="2147484976" r:id="rId11"/>
  </p:sldLayoutIdLst>
  <p:timing>
    <p:tnLst>
      <p:par>
        <p:cTn id="1" dur="indefinite" restart="never" nodeType="tmRoot"/>
      </p:par>
    </p:tnLst>
  </p:timing>
  <p:txStyles>
    <p:titleStyle>
      <a:lvl1pPr marL="0" indent="0" algn="ctr" rtl="0" fontAlgn="base">
        <a:spcBef>
          <a:spcPct val="0"/>
        </a:spcBef>
        <a:spcAft>
          <a:spcPct val="0"/>
        </a:spcAft>
        <a:buClr>
          <a:srgbClr val="C3260C"/>
        </a:buClr>
        <a:buSzPct val="128000"/>
        <a:buFont typeface="Georgia" pitchFamily="18" charset="0"/>
        <a:buNone/>
        <a:defRPr sz="4600" b="1"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6037" indent="0" algn="l" rtl="0" fontAlgn="base">
        <a:spcBef>
          <a:spcPct val="20000"/>
        </a:spcBef>
        <a:spcAft>
          <a:spcPts val="300"/>
        </a:spcAft>
        <a:buClr>
          <a:srgbClr val="C3260C"/>
        </a:buClr>
        <a:buSzPct val="130000"/>
        <a:buFont typeface="Georgia" pitchFamily="18" charset="0"/>
        <a:buNone/>
        <a:defRPr sz="2200" kern="1200">
          <a:solidFill>
            <a:srgbClr val="404040"/>
          </a:solidFill>
          <a:latin typeface="+mn-lt"/>
          <a:ea typeface="+mn-ea"/>
          <a:cs typeface="+mn-cs"/>
        </a:defRPr>
      </a:lvl1pPr>
      <a:lvl2pPr marL="365125" indent="0" algn="l" rtl="0" fontAlgn="base">
        <a:spcBef>
          <a:spcPct val="20000"/>
        </a:spcBef>
        <a:spcAft>
          <a:spcPts val="300"/>
        </a:spcAft>
        <a:buClr>
          <a:srgbClr val="C3260C"/>
        </a:buClr>
        <a:buSzPct val="130000"/>
        <a:buFont typeface="Georgia" pitchFamily="18" charset="0"/>
        <a:buNone/>
        <a:defRPr sz="2000" kern="1200">
          <a:solidFill>
            <a:srgbClr val="404040"/>
          </a:solidFill>
          <a:latin typeface="+mn-lt"/>
          <a:ea typeface="+mn-ea"/>
          <a:cs typeface="+mn-cs"/>
        </a:defRPr>
      </a:lvl2pPr>
      <a:lvl3pPr marL="639762" indent="0" algn="l" rtl="0" fontAlgn="base">
        <a:spcBef>
          <a:spcPct val="20000"/>
        </a:spcBef>
        <a:spcAft>
          <a:spcPts val="300"/>
        </a:spcAft>
        <a:buClr>
          <a:srgbClr val="C3260C"/>
        </a:buClr>
        <a:buSzPct val="130000"/>
        <a:buFont typeface="Georgia" pitchFamily="18" charset="0"/>
        <a:buNone/>
        <a:defRPr kern="1200">
          <a:solidFill>
            <a:srgbClr val="404040"/>
          </a:solidFill>
          <a:latin typeface="+mn-lt"/>
          <a:ea typeface="+mn-ea"/>
          <a:cs typeface="+mn-cs"/>
        </a:defRPr>
      </a:lvl3pPr>
      <a:lvl4pPr marL="914400" indent="0" algn="l" rtl="0" fontAlgn="base">
        <a:spcBef>
          <a:spcPct val="20000"/>
        </a:spcBef>
        <a:spcAft>
          <a:spcPts val="300"/>
        </a:spcAft>
        <a:buClr>
          <a:srgbClr val="C3260C"/>
        </a:buClr>
        <a:buSzPct val="130000"/>
        <a:buFont typeface="Georgia" pitchFamily="18" charset="0"/>
        <a:buNone/>
        <a:defRPr sz="1600" kern="1200">
          <a:solidFill>
            <a:srgbClr val="404040"/>
          </a:solidFill>
          <a:latin typeface="+mn-lt"/>
          <a:ea typeface="+mn-ea"/>
          <a:cs typeface="+mn-cs"/>
        </a:defRPr>
      </a:lvl4pPr>
      <a:lvl5pPr marL="1206500" indent="0" algn="l" rtl="0" fontAlgn="base">
        <a:spcBef>
          <a:spcPct val="20000"/>
        </a:spcBef>
        <a:spcAft>
          <a:spcPts val="300"/>
        </a:spcAft>
        <a:buClr>
          <a:srgbClr val="C3260C"/>
        </a:buClr>
        <a:buSzPct val="130000"/>
        <a:buFont typeface="Georgia" pitchFamily="18" charset="0"/>
        <a:buNone/>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t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hyperlink" Target="mailto:tomsephton@sephtonwatertech.com" TargetMode="Externa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92164"/>
            <a:ext cx="9144000" cy="5154706"/>
          </a:xfrm>
          <a:prstGeom prst="rect">
            <a:avLst/>
          </a:prstGeom>
        </p:spPr>
      </p:pic>
      <p:sp>
        <p:nvSpPr>
          <p:cNvPr id="3" name="Subtitle 2"/>
          <p:cNvSpPr>
            <a:spLocks noGrp="1"/>
          </p:cNvSpPr>
          <p:nvPr>
            <p:ph type="subTitle" idx="1"/>
          </p:nvPr>
        </p:nvSpPr>
        <p:spPr>
          <a:xfrm>
            <a:off x="152400" y="5861170"/>
            <a:ext cx="8763000" cy="914400"/>
          </a:xfrm>
        </p:spPr>
        <p:txBody>
          <a:bodyPr>
            <a:normAutofit/>
          </a:bodyPr>
          <a:lstStyle/>
          <a:p>
            <a:pPr algn="ctr"/>
            <a:r>
              <a:rPr lang="en-US" dirty="0" smtClean="0"/>
              <a:t>A </a:t>
            </a:r>
            <a:r>
              <a:rPr lang="en-US" dirty="0" smtClean="0"/>
              <a:t>Plan </a:t>
            </a:r>
            <a:r>
              <a:rPr lang="en-US" dirty="0" smtClean="0"/>
              <a:t>to </a:t>
            </a:r>
            <a:r>
              <a:rPr lang="en-US" dirty="0" smtClean="0"/>
              <a:t>Restore </a:t>
            </a:r>
            <a:r>
              <a:rPr lang="en-US" dirty="0" smtClean="0"/>
              <a:t>the Salton Sea </a:t>
            </a:r>
            <a:r>
              <a:rPr lang="en-US" dirty="0" smtClean="0"/>
              <a:t>and</a:t>
            </a:r>
          </a:p>
          <a:p>
            <a:pPr algn="ctr"/>
            <a:r>
              <a:rPr lang="en-US" dirty="0" smtClean="0"/>
              <a:t>to Pay </a:t>
            </a:r>
            <a:r>
              <a:rPr lang="en-US" dirty="0" smtClean="0"/>
              <a:t>for the </a:t>
            </a:r>
            <a:r>
              <a:rPr lang="en-US" dirty="0" smtClean="0"/>
              <a:t>Restoration</a:t>
            </a:r>
            <a:r>
              <a:rPr lang="en-US" dirty="0" smtClean="0"/>
              <a:t>.</a:t>
            </a:r>
          </a:p>
        </p:txBody>
      </p:sp>
      <p:sp>
        <p:nvSpPr>
          <p:cNvPr id="2" name="Title 1"/>
          <p:cNvSpPr>
            <a:spLocks noGrp="1"/>
          </p:cNvSpPr>
          <p:nvPr>
            <p:ph type="ctrTitle"/>
          </p:nvPr>
        </p:nvSpPr>
        <p:spPr>
          <a:xfrm>
            <a:off x="0" y="20664"/>
            <a:ext cx="9144000" cy="1143000"/>
          </a:xfrm>
        </p:spPr>
        <p:txBody>
          <a:bodyPr/>
          <a:lstStyle/>
          <a:p>
            <a:pPr marL="182880" indent="0" algn="ctr">
              <a:buNone/>
            </a:pPr>
            <a:r>
              <a:rPr lang="en-US" sz="2800" dirty="0" smtClean="0">
                <a:effectLst/>
                <a:latin typeface="Arial" panose="020B0604020202020204" pitchFamily="34" charset="0"/>
                <a:cs typeface="Arial" panose="020B0604020202020204" pitchFamily="34" charset="0"/>
              </a:rPr>
              <a:t>Water Import, Salt Extraction Revenue (WISER)</a:t>
            </a:r>
            <a:endParaRPr lang="en-US" sz="28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51800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 y="20664"/>
            <a:ext cx="8763000" cy="1143000"/>
          </a:xfrm>
        </p:spPr>
        <p:txBody>
          <a:bodyPr/>
          <a:lstStyle/>
          <a:p>
            <a:pPr marL="182880" indent="0" algn="ctr">
              <a:buNone/>
            </a:pPr>
            <a:r>
              <a:rPr lang="en-US" sz="3200" dirty="0" smtClean="0">
                <a:effectLst/>
                <a:latin typeface="Arial" panose="020B0604020202020204" pitchFamily="34" charset="0"/>
                <a:cs typeface="Arial" panose="020B0604020202020204" pitchFamily="34" charset="0"/>
              </a:rPr>
              <a:t> Renewable Power Runs the Process</a:t>
            </a:r>
            <a:endParaRPr lang="en-US" sz="3200" dirty="0">
              <a:effectLst/>
              <a:latin typeface="Arial" panose="020B0604020202020204" pitchFamily="34" charset="0"/>
              <a:cs typeface="Arial" panose="020B0604020202020204" pitchFamily="34" charset="0"/>
            </a:endParaRPr>
          </a:p>
        </p:txBody>
      </p:sp>
      <p:sp>
        <p:nvSpPr>
          <p:cNvPr id="12" name="Subtitle 2"/>
          <p:cNvSpPr txBox="1">
            <a:spLocks/>
          </p:cNvSpPr>
          <p:nvPr/>
        </p:nvSpPr>
        <p:spPr bwMode="auto">
          <a:xfrm>
            <a:off x="3521361" y="772297"/>
            <a:ext cx="5165439"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rtl="0" fontAlgn="base">
              <a:spcBef>
                <a:spcPct val="20000"/>
              </a:spcBef>
              <a:spcAft>
                <a:spcPts val="300"/>
              </a:spcAft>
              <a:buClr>
                <a:srgbClr val="C3260C"/>
              </a:buClr>
              <a:buSzPct val="130000"/>
              <a:buFont typeface="Georgia" pitchFamily="18" charset="0"/>
              <a:buNone/>
              <a:defRPr sz="2200" kern="1200">
                <a:solidFill>
                  <a:schemeClr val="tx2"/>
                </a:solidFill>
                <a:latin typeface="+mn-lt"/>
                <a:ea typeface="+mn-ea"/>
                <a:cs typeface="+mn-cs"/>
              </a:defRPr>
            </a:lvl1pPr>
            <a:lvl2pPr marL="457200" indent="0" algn="ctr" rtl="0" fontAlgn="base">
              <a:spcBef>
                <a:spcPct val="20000"/>
              </a:spcBef>
              <a:spcAft>
                <a:spcPts val="300"/>
              </a:spcAft>
              <a:buClr>
                <a:srgbClr val="C3260C"/>
              </a:buClr>
              <a:buSzPct val="130000"/>
              <a:buFont typeface="Georgia" pitchFamily="18" charset="0"/>
              <a:buNone/>
              <a:defRPr sz="2000" kern="1200">
                <a:solidFill>
                  <a:schemeClr val="tx1">
                    <a:tint val="75000"/>
                  </a:schemeClr>
                </a:solidFill>
                <a:latin typeface="+mn-lt"/>
                <a:ea typeface="+mn-ea"/>
                <a:cs typeface="+mn-cs"/>
              </a:defRPr>
            </a:lvl2pPr>
            <a:lvl3pPr marL="914400" indent="0" algn="ctr" rtl="0" fontAlgn="base">
              <a:spcBef>
                <a:spcPct val="20000"/>
              </a:spcBef>
              <a:spcAft>
                <a:spcPts val="300"/>
              </a:spcAft>
              <a:buClr>
                <a:srgbClr val="C3260C"/>
              </a:buClr>
              <a:buSzPct val="130000"/>
              <a:buFont typeface="Georgia" pitchFamily="18" charset="0"/>
              <a:buNone/>
              <a:defRPr kern="1200">
                <a:solidFill>
                  <a:schemeClr val="tx1">
                    <a:tint val="75000"/>
                  </a:schemeClr>
                </a:solidFill>
                <a:latin typeface="+mn-lt"/>
                <a:ea typeface="+mn-ea"/>
                <a:cs typeface="+mn-cs"/>
              </a:defRPr>
            </a:lvl3pPr>
            <a:lvl4pPr marL="1371600" indent="0" algn="ctr" rtl="0" fontAlgn="base">
              <a:spcBef>
                <a:spcPct val="20000"/>
              </a:spcBef>
              <a:spcAft>
                <a:spcPts val="300"/>
              </a:spcAft>
              <a:buClr>
                <a:srgbClr val="C3260C"/>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rtl="0" fontAlgn="base">
              <a:spcBef>
                <a:spcPct val="20000"/>
              </a:spcBef>
              <a:spcAft>
                <a:spcPts val="300"/>
              </a:spcAft>
              <a:buClr>
                <a:srgbClr val="C3260C"/>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en-US" sz="2000" dirty="0" smtClean="0"/>
              <a:t>The Imperial Valley, CA is one of the world’s best resources for </a:t>
            </a:r>
            <a:r>
              <a:rPr lang="en-US" sz="2000" dirty="0"/>
              <a:t>g</a:t>
            </a:r>
            <a:r>
              <a:rPr lang="en-US" sz="2000" dirty="0" smtClean="0"/>
              <a:t>eothermal energy. The geothermal field on the south shore of the Salton Sea is the hottest, most productive geothermal resource in the area. We locate there for the heat to distill Salton Sea water.</a:t>
            </a:r>
          </a:p>
        </p:txBody>
      </p:sp>
      <p:sp>
        <p:nvSpPr>
          <p:cNvPr id="16" name="Subtitle 2"/>
          <p:cNvSpPr txBox="1">
            <a:spLocks/>
          </p:cNvSpPr>
          <p:nvPr/>
        </p:nvSpPr>
        <p:spPr bwMode="auto">
          <a:xfrm>
            <a:off x="381000" y="2812313"/>
            <a:ext cx="4951006"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10000"/>
          </a:bodyPr>
          <a:lstStyle>
            <a:lvl1pPr marL="0" indent="0" algn="l" rtl="0" fontAlgn="base">
              <a:spcBef>
                <a:spcPct val="20000"/>
              </a:spcBef>
              <a:spcAft>
                <a:spcPts val="300"/>
              </a:spcAft>
              <a:buClr>
                <a:srgbClr val="C3260C"/>
              </a:buClr>
              <a:buSzPct val="130000"/>
              <a:buFont typeface="Georgia" pitchFamily="18" charset="0"/>
              <a:buNone/>
              <a:defRPr sz="2200" kern="1200">
                <a:solidFill>
                  <a:schemeClr val="tx2"/>
                </a:solidFill>
                <a:latin typeface="+mn-lt"/>
                <a:ea typeface="+mn-ea"/>
                <a:cs typeface="+mn-cs"/>
              </a:defRPr>
            </a:lvl1pPr>
            <a:lvl2pPr marL="457200" indent="0" algn="ctr" rtl="0" fontAlgn="base">
              <a:spcBef>
                <a:spcPct val="20000"/>
              </a:spcBef>
              <a:spcAft>
                <a:spcPts val="300"/>
              </a:spcAft>
              <a:buClr>
                <a:srgbClr val="C3260C"/>
              </a:buClr>
              <a:buSzPct val="130000"/>
              <a:buFont typeface="Georgia" pitchFamily="18" charset="0"/>
              <a:buNone/>
              <a:defRPr sz="2000" kern="1200">
                <a:solidFill>
                  <a:schemeClr val="tx1">
                    <a:tint val="75000"/>
                  </a:schemeClr>
                </a:solidFill>
                <a:latin typeface="+mn-lt"/>
                <a:ea typeface="+mn-ea"/>
                <a:cs typeface="+mn-cs"/>
              </a:defRPr>
            </a:lvl2pPr>
            <a:lvl3pPr marL="914400" indent="0" algn="ctr" rtl="0" fontAlgn="base">
              <a:spcBef>
                <a:spcPct val="20000"/>
              </a:spcBef>
              <a:spcAft>
                <a:spcPts val="300"/>
              </a:spcAft>
              <a:buClr>
                <a:srgbClr val="C3260C"/>
              </a:buClr>
              <a:buSzPct val="130000"/>
              <a:buFont typeface="Georgia" pitchFamily="18" charset="0"/>
              <a:buNone/>
              <a:defRPr kern="1200">
                <a:solidFill>
                  <a:schemeClr val="tx1">
                    <a:tint val="75000"/>
                  </a:schemeClr>
                </a:solidFill>
                <a:latin typeface="+mn-lt"/>
                <a:ea typeface="+mn-ea"/>
                <a:cs typeface="+mn-cs"/>
              </a:defRPr>
            </a:lvl3pPr>
            <a:lvl4pPr marL="1371600" indent="0" algn="ctr" rtl="0" fontAlgn="base">
              <a:spcBef>
                <a:spcPct val="20000"/>
              </a:spcBef>
              <a:spcAft>
                <a:spcPts val="300"/>
              </a:spcAft>
              <a:buClr>
                <a:srgbClr val="C3260C"/>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rtl="0" fontAlgn="base">
              <a:spcBef>
                <a:spcPct val="20000"/>
              </a:spcBef>
              <a:spcAft>
                <a:spcPts val="300"/>
              </a:spcAft>
              <a:buClr>
                <a:srgbClr val="C3260C"/>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en-US" dirty="0" smtClean="0"/>
              <a:t>The waste product of most desalination processes is high salinity brine. </a:t>
            </a:r>
            <a:r>
              <a:rPr lang="en-US" dirty="0"/>
              <a:t>A</a:t>
            </a:r>
            <a:r>
              <a:rPr lang="en-US" dirty="0" smtClean="0"/>
              <a:t> waste product for a standard desalination process is a renewable energy resource for our process. After separating marketable salts, we will concentrate the brine to produce solar heat in a salinity gradient solar pond.</a:t>
            </a:r>
          </a:p>
        </p:txBody>
      </p:sp>
      <p:sp>
        <p:nvSpPr>
          <p:cNvPr id="17" name="Subtitle 2"/>
          <p:cNvSpPr txBox="1">
            <a:spLocks/>
          </p:cNvSpPr>
          <p:nvPr/>
        </p:nvSpPr>
        <p:spPr bwMode="auto">
          <a:xfrm>
            <a:off x="3811994" y="4953000"/>
            <a:ext cx="4874806"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rtl="0" fontAlgn="base">
              <a:spcBef>
                <a:spcPct val="20000"/>
              </a:spcBef>
              <a:spcAft>
                <a:spcPts val="300"/>
              </a:spcAft>
              <a:buClr>
                <a:srgbClr val="C3260C"/>
              </a:buClr>
              <a:buSzPct val="130000"/>
              <a:buFont typeface="Georgia" pitchFamily="18" charset="0"/>
              <a:buNone/>
              <a:defRPr sz="2200" kern="1200">
                <a:solidFill>
                  <a:schemeClr val="tx2"/>
                </a:solidFill>
                <a:latin typeface="+mn-lt"/>
                <a:ea typeface="+mn-ea"/>
                <a:cs typeface="+mn-cs"/>
              </a:defRPr>
            </a:lvl1pPr>
            <a:lvl2pPr marL="457200" indent="0" algn="ctr" rtl="0" fontAlgn="base">
              <a:spcBef>
                <a:spcPct val="20000"/>
              </a:spcBef>
              <a:spcAft>
                <a:spcPts val="300"/>
              </a:spcAft>
              <a:buClr>
                <a:srgbClr val="C3260C"/>
              </a:buClr>
              <a:buSzPct val="130000"/>
              <a:buFont typeface="Georgia" pitchFamily="18" charset="0"/>
              <a:buNone/>
              <a:defRPr sz="2000" kern="1200">
                <a:solidFill>
                  <a:schemeClr val="tx1">
                    <a:tint val="75000"/>
                  </a:schemeClr>
                </a:solidFill>
                <a:latin typeface="+mn-lt"/>
                <a:ea typeface="+mn-ea"/>
                <a:cs typeface="+mn-cs"/>
              </a:defRPr>
            </a:lvl2pPr>
            <a:lvl3pPr marL="914400" indent="0" algn="ctr" rtl="0" fontAlgn="base">
              <a:spcBef>
                <a:spcPct val="20000"/>
              </a:spcBef>
              <a:spcAft>
                <a:spcPts val="300"/>
              </a:spcAft>
              <a:buClr>
                <a:srgbClr val="C3260C"/>
              </a:buClr>
              <a:buSzPct val="130000"/>
              <a:buFont typeface="Georgia" pitchFamily="18" charset="0"/>
              <a:buNone/>
              <a:defRPr kern="1200">
                <a:solidFill>
                  <a:schemeClr val="tx1">
                    <a:tint val="75000"/>
                  </a:schemeClr>
                </a:solidFill>
                <a:latin typeface="+mn-lt"/>
                <a:ea typeface="+mn-ea"/>
                <a:cs typeface="+mn-cs"/>
              </a:defRPr>
            </a:lvl3pPr>
            <a:lvl4pPr marL="1371600" indent="0" algn="ctr" rtl="0" fontAlgn="base">
              <a:spcBef>
                <a:spcPct val="20000"/>
              </a:spcBef>
              <a:spcAft>
                <a:spcPts val="300"/>
              </a:spcAft>
              <a:buClr>
                <a:srgbClr val="C3260C"/>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rtl="0" fontAlgn="base">
              <a:spcBef>
                <a:spcPct val="20000"/>
              </a:spcBef>
              <a:spcAft>
                <a:spcPts val="300"/>
              </a:spcAft>
              <a:buClr>
                <a:srgbClr val="C3260C"/>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en-US" sz="2000" dirty="0" smtClean="0"/>
              <a:t>Our process can also use concentrating solar power as a primary heat source. Parabolic trough arrays can produce more than enough heat to supply the distillation process, and power for pumps.</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777900"/>
            <a:ext cx="2949861" cy="1969994"/>
          </a:xfrm>
          <a:prstGeom prst="rect">
            <a:avLst/>
          </a:prstGeom>
          <a:effectLst>
            <a:innerShdw blurRad="215900">
              <a:prstClr val="black"/>
            </a:innerShdw>
          </a:effectLst>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2006" y="2812313"/>
            <a:ext cx="3354794" cy="1962911"/>
          </a:xfrm>
          <a:prstGeom prst="rect">
            <a:avLst/>
          </a:prstGeom>
          <a:effectLst>
            <a:innerShdw blurRad="215900">
              <a:prstClr val="black"/>
            </a:innerShdw>
          </a:effectLst>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4935020"/>
            <a:ext cx="3354794" cy="1643318"/>
          </a:xfrm>
          <a:prstGeom prst="rect">
            <a:avLst/>
          </a:prstGeom>
          <a:effectLst>
            <a:innerShdw blurRad="215900">
              <a:prstClr val="black"/>
            </a:innerShdw>
          </a:effectLst>
        </p:spPr>
      </p:pic>
    </p:spTree>
    <p:extLst>
      <p:ext uri="{BB962C8B-B14F-4D97-AF65-F5344CB8AC3E}">
        <p14:creationId xmlns:p14="http://schemas.microsoft.com/office/powerpoint/2010/main" val="36178167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22225"/>
            <a:ext cx="9144000" cy="663575"/>
          </a:xfrm>
        </p:spPr>
        <p:txBody>
          <a:bodyPr/>
          <a:lstStyle/>
          <a:p>
            <a:pPr algn="ctr" eaLnBrk="1" hangingPunct="1"/>
            <a:r>
              <a:rPr lang="en-US" altLang="en-US" sz="3200" dirty="0" smtClean="0"/>
              <a:t>WISER Project Power Sales</a:t>
            </a:r>
            <a:endParaRPr lang="en-US" altLang="en-US" sz="3200" dirty="0" smtClean="0"/>
          </a:p>
        </p:txBody>
      </p:sp>
      <p:sp>
        <p:nvSpPr>
          <p:cNvPr id="69636" name="Text Box 8"/>
          <p:cNvSpPr txBox="1">
            <a:spLocks noChangeArrowheads="1"/>
          </p:cNvSpPr>
          <p:nvPr/>
        </p:nvSpPr>
        <p:spPr bwMode="auto">
          <a:xfrm>
            <a:off x="0" y="6611937"/>
            <a:ext cx="3048000" cy="246221"/>
          </a:xfrm>
          <a:prstGeom prst="rect">
            <a:avLst/>
          </a:prstGeom>
          <a:noFill/>
          <a:ln w="9525">
            <a:solidFill>
              <a:schemeClr val="tx1"/>
            </a:solidFill>
            <a:miter lim="800000"/>
            <a:headEnd/>
            <a:tailEnd/>
          </a:ln>
          <a:effectLst/>
          <a:extLst/>
        </p:spPr>
        <p:txBody>
          <a:bodyPr wrap="square" anchorCtr="1">
            <a:spAutoFit/>
          </a:bodyPr>
          <a:lstStyle>
            <a:lvl1pPr eaLnBrk="0" hangingPunct="0">
              <a:buChar char="n"/>
              <a:defRPr sz="3200">
                <a:solidFill>
                  <a:schemeClr val="tx1"/>
                </a:solidFill>
                <a:latin typeface="Verdana" pitchFamily="34" charset="0"/>
              </a:defRPr>
            </a:lvl1pPr>
            <a:lvl2pPr marL="742950" indent="-285750" eaLnBrk="0" hangingPunct="0">
              <a:buSzPct val="70000"/>
              <a:buChar char="n"/>
              <a:defRPr sz="2800">
                <a:solidFill>
                  <a:schemeClr val="tx1"/>
                </a:solidFill>
                <a:latin typeface="Verdana" pitchFamily="34" charset="0"/>
              </a:defRPr>
            </a:lvl2pPr>
            <a:lvl3pPr marL="1143000" indent="-228600" eaLnBrk="0" hangingPunct="0">
              <a:buClr>
                <a:schemeClr val="tx2"/>
              </a:buClr>
              <a:buChar char="•"/>
              <a:defRPr sz="2400">
                <a:solidFill>
                  <a:schemeClr val="tx1"/>
                </a:solidFill>
                <a:latin typeface="Verdana" pitchFamily="34" charset="0"/>
              </a:defRPr>
            </a:lvl3pPr>
            <a:lvl4pPr marL="1600200" indent="-228600" eaLnBrk="0" hangingPunct="0">
              <a:buClr>
                <a:schemeClr val="hlink"/>
              </a:buClr>
              <a:buChar char="•"/>
              <a:defRPr sz="2000">
                <a:solidFill>
                  <a:schemeClr val="tx1"/>
                </a:solidFill>
                <a:latin typeface="Verdana" pitchFamily="34" charset="0"/>
              </a:defRPr>
            </a:lvl4pPr>
            <a:lvl5pPr marL="2057400" indent="-228600" eaLnBrk="0" hangingPunct="0">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50000"/>
              </a:spcBef>
              <a:buFontTx/>
              <a:buNone/>
            </a:pPr>
            <a:r>
              <a:rPr lang="en-US" altLang="en-US" sz="1000" dirty="0" smtClean="0">
                <a:solidFill>
                  <a:prstClr val="black"/>
                </a:solidFill>
              </a:rPr>
              <a:t>© Sephton Water Technology, </a:t>
            </a:r>
            <a:r>
              <a:rPr lang="en-US" altLang="en-US" sz="1000" dirty="0" err="1" smtClean="0">
                <a:solidFill>
                  <a:prstClr val="black"/>
                </a:solidFill>
              </a:rPr>
              <a:t>Inc</a:t>
            </a:r>
            <a:r>
              <a:rPr lang="en-US" altLang="en-US" sz="1000" dirty="0" smtClean="0">
                <a:solidFill>
                  <a:prstClr val="black"/>
                </a:solidFill>
              </a:rPr>
              <a:t> 2020</a:t>
            </a:r>
            <a:endParaRPr lang="en-US" altLang="en-US" sz="1000" dirty="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4" y="755726"/>
            <a:ext cx="9211734" cy="24384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3327634"/>
            <a:ext cx="5410200" cy="3165542"/>
          </a:xfrm>
          <a:prstGeom prst="rect">
            <a:avLst/>
          </a:prstGeom>
          <a:effectLst>
            <a:innerShdw blurRad="215900">
              <a:prstClr val="black"/>
            </a:innerShdw>
          </a:effectLst>
        </p:spPr>
      </p:pic>
    </p:spTree>
    <p:extLst>
      <p:ext uri="{BB962C8B-B14F-4D97-AF65-F5344CB8AC3E}">
        <p14:creationId xmlns:p14="http://schemas.microsoft.com/office/powerpoint/2010/main" val="20752888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22225"/>
            <a:ext cx="9144000" cy="663575"/>
          </a:xfrm>
        </p:spPr>
        <p:txBody>
          <a:bodyPr/>
          <a:lstStyle/>
          <a:p>
            <a:pPr algn="ctr" eaLnBrk="1" hangingPunct="1"/>
            <a:r>
              <a:rPr lang="en-US" altLang="en-US" sz="3200" dirty="0" smtClean="0"/>
              <a:t>WISER Project </a:t>
            </a:r>
            <a:r>
              <a:rPr lang="en-US" altLang="en-US" sz="3200" dirty="0" smtClean="0"/>
              <a:t>Financial </a:t>
            </a:r>
            <a:r>
              <a:rPr lang="en-US" altLang="en-US" sz="3200" dirty="0" smtClean="0"/>
              <a:t>Estimates</a:t>
            </a:r>
          </a:p>
        </p:txBody>
      </p:sp>
      <p:sp>
        <p:nvSpPr>
          <p:cNvPr id="69636" name="Text Box 8"/>
          <p:cNvSpPr txBox="1">
            <a:spLocks noChangeArrowheads="1"/>
          </p:cNvSpPr>
          <p:nvPr/>
        </p:nvSpPr>
        <p:spPr bwMode="auto">
          <a:xfrm>
            <a:off x="0" y="6611937"/>
            <a:ext cx="3048000" cy="246221"/>
          </a:xfrm>
          <a:prstGeom prst="rect">
            <a:avLst/>
          </a:prstGeom>
          <a:noFill/>
          <a:ln w="9525">
            <a:solidFill>
              <a:schemeClr val="tx1"/>
            </a:solidFill>
            <a:miter lim="800000"/>
            <a:headEnd/>
            <a:tailEnd/>
          </a:ln>
          <a:effectLst/>
          <a:extLst/>
        </p:spPr>
        <p:txBody>
          <a:bodyPr wrap="square" anchorCtr="1">
            <a:spAutoFit/>
          </a:bodyPr>
          <a:lstStyle>
            <a:lvl1pPr eaLnBrk="0" hangingPunct="0">
              <a:buChar char="n"/>
              <a:defRPr sz="3200">
                <a:solidFill>
                  <a:schemeClr val="tx1"/>
                </a:solidFill>
                <a:latin typeface="Verdana" pitchFamily="34" charset="0"/>
              </a:defRPr>
            </a:lvl1pPr>
            <a:lvl2pPr marL="742950" indent="-285750" eaLnBrk="0" hangingPunct="0">
              <a:buSzPct val="70000"/>
              <a:buChar char="n"/>
              <a:defRPr sz="2800">
                <a:solidFill>
                  <a:schemeClr val="tx1"/>
                </a:solidFill>
                <a:latin typeface="Verdana" pitchFamily="34" charset="0"/>
              </a:defRPr>
            </a:lvl2pPr>
            <a:lvl3pPr marL="1143000" indent="-228600" eaLnBrk="0" hangingPunct="0">
              <a:buClr>
                <a:schemeClr val="tx2"/>
              </a:buClr>
              <a:buChar char="•"/>
              <a:defRPr sz="2400">
                <a:solidFill>
                  <a:schemeClr val="tx1"/>
                </a:solidFill>
                <a:latin typeface="Verdana" pitchFamily="34" charset="0"/>
              </a:defRPr>
            </a:lvl3pPr>
            <a:lvl4pPr marL="1600200" indent="-228600" eaLnBrk="0" hangingPunct="0">
              <a:buClr>
                <a:schemeClr val="hlink"/>
              </a:buClr>
              <a:buChar char="•"/>
              <a:defRPr sz="2000">
                <a:solidFill>
                  <a:schemeClr val="tx1"/>
                </a:solidFill>
                <a:latin typeface="Verdana" pitchFamily="34" charset="0"/>
              </a:defRPr>
            </a:lvl4pPr>
            <a:lvl5pPr marL="2057400" indent="-228600" eaLnBrk="0" hangingPunct="0">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50000"/>
              </a:spcBef>
              <a:buFontTx/>
              <a:buNone/>
            </a:pPr>
            <a:r>
              <a:rPr lang="en-US" altLang="en-US" sz="1000" dirty="0" smtClean="0">
                <a:solidFill>
                  <a:prstClr val="black"/>
                </a:solidFill>
              </a:rPr>
              <a:t>© Sephton Water Technology, </a:t>
            </a:r>
            <a:r>
              <a:rPr lang="en-US" altLang="en-US" sz="1000" dirty="0" err="1" smtClean="0">
                <a:solidFill>
                  <a:prstClr val="black"/>
                </a:solidFill>
              </a:rPr>
              <a:t>Inc</a:t>
            </a:r>
            <a:r>
              <a:rPr lang="en-US" altLang="en-US" sz="1000" dirty="0" smtClean="0">
                <a:solidFill>
                  <a:prstClr val="black"/>
                </a:solidFill>
              </a:rPr>
              <a:t> 2020</a:t>
            </a:r>
            <a:endParaRPr lang="en-US" altLang="en-US" sz="1000" dirty="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2312"/>
            <a:ext cx="9144000" cy="4078244"/>
          </a:xfrm>
          <a:prstGeom prst="rect">
            <a:avLst/>
          </a:prstGeom>
        </p:spPr>
      </p:pic>
      <p:sp>
        <p:nvSpPr>
          <p:cNvPr id="2" name="TextBox 1"/>
          <p:cNvSpPr txBox="1"/>
          <p:nvPr/>
        </p:nvSpPr>
        <p:spPr>
          <a:xfrm>
            <a:off x="319368" y="5544551"/>
            <a:ext cx="8505263" cy="1077218"/>
          </a:xfrm>
          <a:prstGeom prst="rect">
            <a:avLst/>
          </a:prstGeom>
          <a:noFill/>
        </p:spPr>
        <p:txBody>
          <a:bodyPr wrap="square" rtlCol="0">
            <a:spAutoFit/>
          </a:bodyPr>
          <a:lstStyle/>
          <a:p>
            <a:pPr marL="342900" indent="-342900" algn="l">
              <a:buFont typeface="Arial" panose="020B0604020202020204" pitchFamily="34" charset="0"/>
              <a:buChar char="•"/>
            </a:pPr>
            <a:r>
              <a:rPr lang="en-US" sz="2000" dirty="0" smtClean="0"/>
              <a:t>Project </a:t>
            </a:r>
            <a:r>
              <a:rPr lang="en-US" sz="2000" dirty="0" smtClean="0"/>
              <a:t>will</a:t>
            </a:r>
            <a:r>
              <a:rPr lang="en-US" sz="2000" dirty="0" smtClean="0"/>
              <a:t> </a:t>
            </a:r>
            <a:r>
              <a:rPr lang="en-US" sz="2000" dirty="0" smtClean="0"/>
              <a:t>be profitable </a:t>
            </a:r>
            <a:r>
              <a:rPr lang="en-US" sz="2000" dirty="0" smtClean="0"/>
              <a:t>four</a:t>
            </a:r>
            <a:r>
              <a:rPr lang="en-US" sz="2000" dirty="0" smtClean="0"/>
              <a:t> years </a:t>
            </a:r>
            <a:r>
              <a:rPr lang="en-US" sz="2000" dirty="0" smtClean="0"/>
              <a:t>after commencing operation</a:t>
            </a:r>
          </a:p>
          <a:p>
            <a:pPr marL="342900" indent="-342900" algn="l">
              <a:buFont typeface="Arial" panose="020B0604020202020204" pitchFamily="34" charset="0"/>
              <a:buChar char="•"/>
            </a:pPr>
            <a:r>
              <a:rPr lang="en-US" sz="2000" dirty="0" smtClean="0"/>
              <a:t>Construction financing is based on 30 year loans paid at </a:t>
            </a:r>
            <a:r>
              <a:rPr lang="en-US" sz="2000" dirty="0" smtClean="0"/>
              <a:t>12% </a:t>
            </a:r>
            <a:r>
              <a:rPr lang="en-US" sz="2000" dirty="0" smtClean="0"/>
              <a:t>interest</a:t>
            </a:r>
            <a:endParaRPr lang="en-US" sz="2000" dirty="0"/>
          </a:p>
          <a:p>
            <a:endParaRPr lang="en-US" dirty="0"/>
          </a:p>
        </p:txBody>
      </p:sp>
    </p:spTree>
    <p:extLst>
      <p:ext uri="{BB962C8B-B14F-4D97-AF65-F5344CB8AC3E}">
        <p14:creationId xmlns:p14="http://schemas.microsoft.com/office/powerpoint/2010/main" val="9261119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22225"/>
            <a:ext cx="9144000" cy="815975"/>
          </a:xfrm>
        </p:spPr>
        <p:txBody>
          <a:bodyPr/>
          <a:lstStyle/>
          <a:p>
            <a:pPr algn="ctr" eaLnBrk="1" hangingPunct="1"/>
            <a:r>
              <a:rPr lang="en-US" altLang="en-US" sz="3200" dirty="0" smtClean="0"/>
              <a:t>Remove Salinity to Benefit the Salton Sea</a:t>
            </a:r>
            <a:br>
              <a:rPr lang="en-US" altLang="en-US" sz="3200" dirty="0" smtClean="0"/>
            </a:br>
            <a:r>
              <a:rPr lang="en-US" altLang="en-US" sz="1600" dirty="0" smtClean="0"/>
              <a:t>Annual salt removal from the Salton Sea with </a:t>
            </a:r>
            <a:r>
              <a:rPr lang="en-US" altLang="en-US" sz="1600" dirty="0" smtClean="0"/>
              <a:t>12 desalination</a:t>
            </a:r>
            <a:r>
              <a:rPr lang="en-US" altLang="en-US" sz="1600" dirty="0" smtClean="0"/>
              <a:t> plants 20 MGD each.</a:t>
            </a:r>
            <a:endParaRPr lang="en-US" altLang="en-US" sz="1600" dirty="0" smtClean="0"/>
          </a:p>
        </p:txBody>
      </p:sp>
      <p:sp>
        <p:nvSpPr>
          <p:cNvPr id="69636" name="Text Box 8"/>
          <p:cNvSpPr txBox="1">
            <a:spLocks noChangeArrowheads="1"/>
          </p:cNvSpPr>
          <p:nvPr/>
        </p:nvSpPr>
        <p:spPr bwMode="auto">
          <a:xfrm>
            <a:off x="0" y="6611937"/>
            <a:ext cx="3048000" cy="246221"/>
          </a:xfrm>
          <a:prstGeom prst="rect">
            <a:avLst/>
          </a:prstGeom>
          <a:noFill/>
          <a:ln w="9525">
            <a:solidFill>
              <a:schemeClr val="tx1"/>
            </a:solidFill>
            <a:miter lim="800000"/>
            <a:headEnd/>
            <a:tailEnd/>
          </a:ln>
          <a:effectLst/>
          <a:extLst/>
        </p:spPr>
        <p:txBody>
          <a:bodyPr wrap="square" anchorCtr="1">
            <a:spAutoFit/>
          </a:bodyPr>
          <a:lstStyle>
            <a:lvl1pPr eaLnBrk="0" hangingPunct="0">
              <a:buChar char="n"/>
              <a:defRPr sz="3200">
                <a:solidFill>
                  <a:schemeClr val="tx1"/>
                </a:solidFill>
                <a:latin typeface="Verdana" pitchFamily="34" charset="0"/>
              </a:defRPr>
            </a:lvl1pPr>
            <a:lvl2pPr marL="742950" indent="-285750" eaLnBrk="0" hangingPunct="0">
              <a:buSzPct val="70000"/>
              <a:buChar char="n"/>
              <a:defRPr sz="2800">
                <a:solidFill>
                  <a:schemeClr val="tx1"/>
                </a:solidFill>
                <a:latin typeface="Verdana" pitchFamily="34" charset="0"/>
              </a:defRPr>
            </a:lvl2pPr>
            <a:lvl3pPr marL="1143000" indent="-228600" eaLnBrk="0" hangingPunct="0">
              <a:buClr>
                <a:schemeClr val="tx2"/>
              </a:buClr>
              <a:buChar char="•"/>
              <a:defRPr sz="2400">
                <a:solidFill>
                  <a:schemeClr val="tx1"/>
                </a:solidFill>
                <a:latin typeface="Verdana" pitchFamily="34" charset="0"/>
              </a:defRPr>
            </a:lvl3pPr>
            <a:lvl4pPr marL="1600200" indent="-228600" eaLnBrk="0" hangingPunct="0">
              <a:buClr>
                <a:schemeClr val="hlink"/>
              </a:buClr>
              <a:buChar char="•"/>
              <a:defRPr sz="2000">
                <a:solidFill>
                  <a:schemeClr val="tx1"/>
                </a:solidFill>
                <a:latin typeface="Verdana" pitchFamily="34" charset="0"/>
              </a:defRPr>
            </a:lvl4pPr>
            <a:lvl5pPr marL="2057400" indent="-228600" eaLnBrk="0" hangingPunct="0">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50000"/>
              </a:spcBef>
              <a:buFontTx/>
              <a:buNone/>
            </a:pPr>
            <a:r>
              <a:rPr lang="en-US" altLang="en-US" sz="1000" dirty="0" smtClean="0">
                <a:solidFill>
                  <a:prstClr val="black"/>
                </a:solidFill>
              </a:rPr>
              <a:t>© Sephton Water Technology, </a:t>
            </a:r>
            <a:r>
              <a:rPr lang="en-US" altLang="en-US" sz="1000" dirty="0" err="1" smtClean="0">
                <a:solidFill>
                  <a:prstClr val="black"/>
                </a:solidFill>
              </a:rPr>
              <a:t>Inc</a:t>
            </a:r>
            <a:r>
              <a:rPr lang="en-US" altLang="en-US" sz="1000" dirty="0" smtClean="0">
                <a:solidFill>
                  <a:prstClr val="black"/>
                </a:solidFill>
              </a:rPr>
              <a:t> 2020</a:t>
            </a:r>
            <a:endParaRPr lang="en-US" altLang="en-US" sz="1000" dirty="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670" y="906328"/>
            <a:ext cx="8420659" cy="214354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7617" y="3153015"/>
            <a:ext cx="6019800" cy="3393515"/>
          </a:xfrm>
          <a:prstGeom prst="rect">
            <a:avLst/>
          </a:prstGeom>
        </p:spPr>
      </p:pic>
      <p:sp>
        <p:nvSpPr>
          <p:cNvPr id="5" name="TextBox 4"/>
          <p:cNvSpPr txBox="1"/>
          <p:nvPr/>
        </p:nvSpPr>
        <p:spPr>
          <a:xfrm>
            <a:off x="326583" y="3276600"/>
            <a:ext cx="2471034" cy="2462213"/>
          </a:xfrm>
          <a:prstGeom prst="rect">
            <a:avLst/>
          </a:prstGeom>
          <a:noFill/>
        </p:spPr>
        <p:txBody>
          <a:bodyPr wrap="square" rtlCol="0">
            <a:spAutoFit/>
          </a:bodyPr>
          <a:lstStyle/>
          <a:p>
            <a:pPr algn="l"/>
            <a:r>
              <a:rPr lang="en-US" sz="1400" dirty="0" smtClean="0">
                <a:latin typeface="+mn-lt"/>
              </a:rPr>
              <a:t>12</a:t>
            </a:r>
            <a:r>
              <a:rPr lang="en-US" sz="1400" dirty="0" smtClean="0">
                <a:latin typeface="+mn-lt"/>
              </a:rPr>
              <a:t> </a:t>
            </a:r>
            <a:r>
              <a:rPr lang="en-US" sz="1400" dirty="0" smtClean="0">
                <a:latin typeface="+mn-lt"/>
              </a:rPr>
              <a:t>large commercial 60 effect 20 MGD VTE-MED plant with salt production and salinity gradient solar ponds can in time remove </a:t>
            </a:r>
            <a:r>
              <a:rPr lang="en-US" sz="1400" dirty="0" smtClean="0">
                <a:latin typeface="+mn-lt"/>
              </a:rPr>
              <a:t>all </a:t>
            </a:r>
            <a:r>
              <a:rPr lang="en-US" sz="1400" dirty="0" smtClean="0">
                <a:latin typeface="+mn-lt"/>
              </a:rPr>
              <a:t>salt coming into the Salton Sea each year from agricultural drainage and </a:t>
            </a:r>
            <a:r>
              <a:rPr lang="en-US" sz="1400" dirty="0" smtClean="0">
                <a:latin typeface="+mn-lt"/>
              </a:rPr>
              <a:t>ocean water import. That </a:t>
            </a:r>
            <a:r>
              <a:rPr lang="en-US" sz="1400" dirty="0" smtClean="0">
                <a:latin typeface="+mn-lt"/>
              </a:rPr>
              <a:t>would put salinity  in balance.</a:t>
            </a:r>
            <a:endParaRPr lang="en-US" sz="1400" dirty="0">
              <a:latin typeface="+mn-lt"/>
            </a:endParaRPr>
          </a:p>
        </p:txBody>
      </p:sp>
    </p:spTree>
    <p:extLst>
      <p:ext uri="{BB962C8B-B14F-4D97-AF65-F5344CB8AC3E}">
        <p14:creationId xmlns:p14="http://schemas.microsoft.com/office/powerpoint/2010/main" val="21071445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22225"/>
            <a:ext cx="9144000" cy="663575"/>
          </a:xfrm>
        </p:spPr>
        <p:txBody>
          <a:bodyPr/>
          <a:lstStyle/>
          <a:p>
            <a:pPr algn="ctr" eaLnBrk="1" hangingPunct="1"/>
            <a:r>
              <a:rPr lang="en-US" altLang="en-US" sz="3200" dirty="0" smtClean="0"/>
              <a:t>WISER Project Restores Salton Sea Elevation</a:t>
            </a:r>
            <a:endParaRPr lang="en-US" altLang="en-US" sz="3200" dirty="0" smtClean="0"/>
          </a:p>
        </p:txBody>
      </p:sp>
      <p:sp>
        <p:nvSpPr>
          <p:cNvPr id="69636" name="Text Box 8"/>
          <p:cNvSpPr txBox="1">
            <a:spLocks noChangeArrowheads="1"/>
          </p:cNvSpPr>
          <p:nvPr/>
        </p:nvSpPr>
        <p:spPr bwMode="auto">
          <a:xfrm>
            <a:off x="0" y="6611937"/>
            <a:ext cx="3048000" cy="246221"/>
          </a:xfrm>
          <a:prstGeom prst="rect">
            <a:avLst/>
          </a:prstGeom>
          <a:noFill/>
          <a:ln w="9525">
            <a:solidFill>
              <a:schemeClr val="tx1"/>
            </a:solidFill>
            <a:miter lim="800000"/>
            <a:headEnd/>
            <a:tailEnd/>
          </a:ln>
          <a:effectLst/>
          <a:extLst/>
        </p:spPr>
        <p:txBody>
          <a:bodyPr wrap="square" anchorCtr="1">
            <a:spAutoFit/>
          </a:bodyPr>
          <a:lstStyle>
            <a:lvl1pPr eaLnBrk="0" hangingPunct="0">
              <a:buChar char="n"/>
              <a:defRPr sz="3200">
                <a:solidFill>
                  <a:schemeClr val="tx1"/>
                </a:solidFill>
                <a:latin typeface="Verdana" pitchFamily="34" charset="0"/>
              </a:defRPr>
            </a:lvl1pPr>
            <a:lvl2pPr marL="742950" indent="-285750" eaLnBrk="0" hangingPunct="0">
              <a:buSzPct val="70000"/>
              <a:buChar char="n"/>
              <a:defRPr sz="2800">
                <a:solidFill>
                  <a:schemeClr val="tx1"/>
                </a:solidFill>
                <a:latin typeface="Verdana" pitchFamily="34" charset="0"/>
              </a:defRPr>
            </a:lvl2pPr>
            <a:lvl3pPr marL="1143000" indent="-228600" eaLnBrk="0" hangingPunct="0">
              <a:buClr>
                <a:schemeClr val="tx2"/>
              </a:buClr>
              <a:buChar char="•"/>
              <a:defRPr sz="2400">
                <a:solidFill>
                  <a:schemeClr val="tx1"/>
                </a:solidFill>
                <a:latin typeface="Verdana" pitchFamily="34" charset="0"/>
              </a:defRPr>
            </a:lvl3pPr>
            <a:lvl4pPr marL="1600200" indent="-228600" eaLnBrk="0" hangingPunct="0">
              <a:buClr>
                <a:schemeClr val="hlink"/>
              </a:buClr>
              <a:buChar char="•"/>
              <a:defRPr sz="2000">
                <a:solidFill>
                  <a:schemeClr val="tx1"/>
                </a:solidFill>
                <a:latin typeface="Verdana" pitchFamily="34" charset="0"/>
              </a:defRPr>
            </a:lvl4pPr>
            <a:lvl5pPr marL="2057400" indent="-228600" eaLnBrk="0" hangingPunct="0">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50000"/>
              </a:spcBef>
              <a:buFontTx/>
              <a:buNone/>
            </a:pPr>
            <a:r>
              <a:rPr lang="en-US" altLang="en-US" sz="1000" dirty="0" smtClean="0">
                <a:solidFill>
                  <a:prstClr val="black"/>
                </a:solidFill>
              </a:rPr>
              <a:t>© Sephton Water Technology, </a:t>
            </a:r>
            <a:r>
              <a:rPr lang="en-US" altLang="en-US" sz="1000" dirty="0" err="1" smtClean="0">
                <a:solidFill>
                  <a:prstClr val="black"/>
                </a:solidFill>
              </a:rPr>
              <a:t>Inc</a:t>
            </a:r>
            <a:r>
              <a:rPr lang="en-US" altLang="en-US" sz="1000" dirty="0" smtClean="0">
                <a:solidFill>
                  <a:prstClr val="black"/>
                </a:solidFill>
              </a:rPr>
              <a:t> 2020</a:t>
            </a:r>
            <a:endParaRPr lang="en-US" altLang="en-US" sz="1000" dirty="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45" y="975159"/>
            <a:ext cx="8903110" cy="5317923"/>
          </a:xfrm>
          <a:prstGeom prst="rect">
            <a:avLst/>
          </a:prstGeom>
        </p:spPr>
      </p:pic>
    </p:spTree>
    <p:extLst>
      <p:ext uri="{BB962C8B-B14F-4D97-AF65-F5344CB8AC3E}">
        <p14:creationId xmlns:p14="http://schemas.microsoft.com/office/powerpoint/2010/main" val="2657398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22225"/>
            <a:ext cx="9144000" cy="663575"/>
          </a:xfrm>
        </p:spPr>
        <p:txBody>
          <a:bodyPr/>
          <a:lstStyle/>
          <a:p>
            <a:pPr algn="ctr" eaLnBrk="1" hangingPunct="1"/>
            <a:r>
              <a:rPr lang="en-US" altLang="en-US" sz="3200" dirty="0" smtClean="0"/>
              <a:t>WISER Project Eliminates Playa Dust</a:t>
            </a:r>
            <a:endParaRPr lang="en-US" altLang="en-US" sz="3200" dirty="0" smtClean="0"/>
          </a:p>
        </p:txBody>
      </p:sp>
      <p:sp>
        <p:nvSpPr>
          <p:cNvPr id="69636" name="Text Box 8"/>
          <p:cNvSpPr txBox="1">
            <a:spLocks noChangeArrowheads="1"/>
          </p:cNvSpPr>
          <p:nvPr/>
        </p:nvSpPr>
        <p:spPr bwMode="auto">
          <a:xfrm>
            <a:off x="0" y="6611937"/>
            <a:ext cx="3048000" cy="246221"/>
          </a:xfrm>
          <a:prstGeom prst="rect">
            <a:avLst/>
          </a:prstGeom>
          <a:noFill/>
          <a:ln w="9525">
            <a:solidFill>
              <a:schemeClr val="tx1"/>
            </a:solidFill>
            <a:miter lim="800000"/>
            <a:headEnd/>
            <a:tailEnd/>
          </a:ln>
          <a:effectLst/>
          <a:extLst/>
        </p:spPr>
        <p:txBody>
          <a:bodyPr wrap="square" anchorCtr="1">
            <a:spAutoFit/>
          </a:bodyPr>
          <a:lstStyle>
            <a:lvl1pPr eaLnBrk="0" hangingPunct="0">
              <a:buChar char="n"/>
              <a:defRPr sz="3200">
                <a:solidFill>
                  <a:schemeClr val="tx1"/>
                </a:solidFill>
                <a:latin typeface="Verdana" pitchFamily="34" charset="0"/>
              </a:defRPr>
            </a:lvl1pPr>
            <a:lvl2pPr marL="742950" indent="-285750" eaLnBrk="0" hangingPunct="0">
              <a:buSzPct val="70000"/>
              <a:buChar char="n"/>
              <a:defRPr sz="2800">
                <a:solidFill>
                  <a:schemeClr val="tx1"/>
                </a:solidFill>
                <a:latin typeface="Verdana" pitchFamily="34" charset="0"/>
              </a:defRPr>
            </a:lvl2pPr>
            <a:lvl3pPr marL="1143000" indent="-228600" eaLnBrk="0" hangingPunct="0">
              <a:buClr>
                <a:schemeClr val="tx2"/>
              </a:buClr>
              <a:buChar char="•"/>
              <a:defRPr sz="2400">
                <a:solidFill>
                  <a:schemeClr val="tx1"/>
                </a:solidFill>
                <a:latin typeface="Verdana" pitchFamily="34" charset="0"/>
              </a:defRPr>
            </a:lvl3pPr>
            <a:lvl4pPr marL="1600200" indent="-228600" eaLnBrk="0" hangingPunct="0">
              <a:buClr>
                <a:schemeClr val="hlink"/>
              </a:buClr>
              <a:buChar char="•"/>
              <a:defRPr sz="2000">
                <a:solidFill>
                  <a:schemeClr val="tx1"/>
                </a:solidFill>
                <a:latin typeface="Verdana" pitchFamily="34" charset="0"/>
              </a:defRPr>
            </a:lvl4pPr>
            <a:lvl5pPr marL="2057400" indent="-228600" eaLnBrk="0" hangingPunct="0">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50000"/>
              </a:spcBef>
              <a:buFontTx/>
              <a:buNone/>
            </a:pPr>
            <a:r>
              <a:rPr lang="en-US" altLang="en-US" sz="1000" dirty="0" smtClean="0">
                <a:solidFill>
                  <a:prstClr val="black"/>
                </a:solidFill>
              </a:rPr>
              <a:t>© Sephton Water Technology, </a:t>
            </a:r>
            <a:r>
              <a:rPr lang="en-US" altLang="en-US" sz="1000" dirty="0" err="1" smtClean="0">
                <a:solidFill>
                  <a:prstClr val="black"/>
                </a:solidFill>
              </a:rPr>
              <a:t>Inc</a:t>
            </a:r>
            <a:r>
              <a:rPr lang="en-US" altLang="en-US" sz="1000" dirty="0" smtClean="0">
                <a:solidFill>
                  <a:prstClr val="black"/>
                </a:solidFill>
              </a:rPr>
              <a:t> 2020</a:t>
            </a:r>
            <a:endParaRPr lang="en-US" altLang="en-US" sz="1000" dirty="0">
              <a:solidFill>
                <a:prstClr val="black"/>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5" y="990600"/>
            <a:ext cx="9048135" cy="5132159"/>
          </a:xfrm>
          <a:prstGeom prst="rect">
            <a:avLst/>
          </a:prstGeom>
        </p:spPr>
      </p:pic>
    </p:spTree>
    <p:extLst>
      <p:ext uri="{BB962C8B-B14F-4D97-AF65-F5344CB8AC3E}">
        <p14:creationId xmlns:p14="http://schemas.microsoft.com/office/powerpoint/2010/main" val="4697754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22225"/>
            <a:ext cx="9144000" cy="663575"/>
          </a:xfrm>
        </p:spPr>
        <p:txBody>
          <a:bodyPr/>
          <a:lstStyle/>
          <a:p>
            <a:pPr algn="ctr" eaLnBrk="1" hangingPunct="1"/>
            <a:r>
              <a:rPr lang="en-US" altLang="en-US" sz="3200" dirty="0" smtClean="0"/>
              <a:t>WISER Project Restores Salton Sea Salinity</a:t>
            </a:r>
            <a:endParaRPr lang="en-US" altLang="en-US" sz="3200" dirty="0" smtClean="0"/>
          </a:p>
        </p:txBody>
      </p:sp>
      <p:sp>
        <p:nvSpPr>
          <p:cNvPr id="69636" name="Text Box 8"/>
          <p:cNvSpPr txBox="1">
            <a:spLocks noChangeArrowheads="1"/>
          </p:cNvSpPr>
          <p:nvPr/>
        </p:nvSpPr>
        <p:spPr bwMode="auto">
          <a:xfrm>
            <a:off x="0" y="6611937"/>
            <a:ext cx="3048000" cy="246221"/>
          </a:xfrm>
          <a:prstGeom prst="rect">
            <a:avLst/>
          </a:prstGeom>
          <a:noFill/>
          <a:ln w="9525">
            <a:solidFill>
              <a:schemeClr val="tx1"/>
            </a:solidFill>
            <a:miter lim="800000"/>
            <a:headEnd/>
            <a:tailEnd/>
          </a:ln>
          <a:effectLst/>
          <a:extLst/>
        </p:spPr>
        <p:txBody>
          <a:bodyPr wrap="square" anchorCtr="1">
            <a:spAutoFit/>
          </a:bodyPr>
          <a:lstStyle>
            <a:lvl1pPr eaLnBrk="0" hangingPunct="0">
              <a:buChar char="n"/>
              <a:defRPr sz="3200">
                <a:solidFill>
                  <a:schemeClr val="tx1"/>
                </a:solidFill>
                <a:latin typeface="Verdana" pitchFamily="34" charset="0"/>
              </a:defRPr>
            </a:lvl1pPr>
            <a:lvl2pPr marL="742950" indent="-285750" eaLnBrk="0" hangingPunct="0">
              <a:buSzPct val="70000"/>
              <a:buChar char="n"/>
              <a:defRPr sz="2800">
                <a:solidFill>
                  <a:schemeClr val="tx1"/>
                </a:solidFill>
                <a:latin typeface="Verdana" pitchFamily="34" charset="0"/>
              </a:defRPr>
            </a:lvl2pPr>
            <a:lvl3pPr marL="1143000" indent="-228600" eaLnBrk="0" hangingPunct="0">
              <a:buClr>
                <a:schemeClr val="tx2"/>
              </a:buClr>
              <a:buChar char="•"/>
              <a:defRPr sz="2400">
                <a:solidFill>
                  <a:schemeClr val="tx1"/>
                </a:solidFill>
                <a:latin typeface="Verdana" pitchFamily="34" charset="0"/>
              </a:defRPr>
            </a:lvl3pPr>
            <a:lvl4pPr marL="1600200" indent="-228600" eaLnBrk="0" hangingPunct="0">
              <a:buClr>
                <a:schemeClr val="hlink"/>
              </a:buClr>
              <a:buChar char="•"/>
              <a:defRPr sz="2000">
                <a:solidFill>
                  <a:schemeClr val="tx1"/>
                </a:solidFill>
                <a:latin typeface="Verdana" pitchFamily="34" charset="0"/>
              </a:defRPr>
            </a:lvl4pPr>
            <a:lvl5pPr marL="2057400" indent="-228600" eaLnBrk="0" hangingPunct="0">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50000"/>
              </a:spcBef>
              <a:buFontTx/>
              <a:buNone/>
            </a:pPr>
            <a:r>
              <a:rPr lang="en-US" altLang="en-US" sz="1000" dirty="0" smtClean="0">
                <a:solidFill>
                  <a:prstClr val="black"/>
                </a:solidFill>
              </a:rPr>
              <a:t>© Sephton Water Technology, </a:t>
            </a:r>
            <a:r>
              <a:rPr lang="en-US" altLang="en-US" sz="1000" dirty="0" err="1" smtClean="0">
                <a:solidFill>
                  <a:prstClr val="black"/>
                </a:solidFill>
              </a:rPr>
              <a:t>Inc</a:t>
            </a:r>
            <a:r>
              <a:rPr lang="en-US" altLang="en-US" sz="1000" dirty="0" smtClean="0">
                <a:solidFill>
                  <a:prstClr val="black"/>
                </a:solidFill>
              </a:rPr>
              <a:t> 2020</a:t>
            </a:r>
            <a:endParaRPr lang="en-US" altLang="en-US" sz="1000" dirty="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45" y="1176899"/>
            <a:ext cx="8903110" cy="4914443"/>
          </a:xfrm>
          <a:prstGeom prst="rect">
            <a:avLst/>
          </a:prstGeom>
        </p:spPr>
      </p:pic>
    </p:spTree>
    <p:extLst>
      <p:ext uri="{BB962C8B-B14F-4D97-AF65-F5344CB8AC3E}">
        <p14:creationId xmlns:p14="http://schemas.microsoft.com/office/powerpoint/2010/main" val="21480522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D:\SaltonSea\Permits\2010\Imperial Planning CUP\Photos\VTEPilotPlantSouth03copy.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458787"/>
            <a:ext cx="8202613" cy="61515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75" name="Text Box 4"/>
          <p:cNvSpPr txBox="1">
            <a:spLocks noChangeArrowheads="1"/>
          </p:cNvSpPr>
          <p:nvPr/>
        </p:nvSpPr>
        <p:spPr bwMode="auto">
          <a:xfrm>
            <a:off x="0" y="6629400"/>
            <a:ext cx="1981200" cy="2238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80808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spcBef>
                <a:spcPct val="50000"/>
              </a:spcBef>
            </a:pPr>
            <a:r>
              <a:rPr lang="en-US" altLang="en-US" sz="800" dirty="0">
                <a:solidFill>
                  <a:srgbClr val="000000"/>
                </a:solidFill>
                <a:cs typeface="Arial" charset="0"/>
              </a:rPr>
              <a:t>© </a:t>
            </a:r>
            <a:r>
              <a:rPr lang="en-US" altLang="en-US" sz="800" dirty="0" err="1">
                <a:solidFill>
                  <a:srgbClr val="000000"/>
                </a:solidFill>
              </a:rPr>
              <a:t>Sephton</a:t>
            </a:r>
            <a:r>
              <a:rPr lang="en-US" altLang="en-US" sz="800" dirty="0">
                <a:solidFill>
                  <a:srgbClr val="000000"/>
                </a:solidFill>
              </a:rPr>
              <a:t> Water </a:t>
            </a:r>
            <a:r>
              <a:rPr lang="en-US" altLang="en-US" sz="800" dirty="0" err="1">
                <a:solidFill>
                  <a:srgbClr val="000000"/>
                </a:solidFill>
              </a:rPr>
              <a:t>Technolgy</a:t>
            </a:r>
            <a:r>
              <a:rPr lang="en-US" altLang="en-US" sz="800" dirty="0">
                <a:solidFill>
                  <a:srgbClr val="000000"/>
                </a:solidFill>
              </a:rPr>
              <a:t>, Inc. 2010</a:t>
            </a:r>
          </a:p>
        </p:txBody>
      </p:sp>
      <p:sp>
        <p:nvSpPr>
          <p:cNvPr id="3" name="Title 2"/>
          <p:cNvSpPr>
            <a:spLocks noGrp="1"/>
          </p:cNvSpPr>
          <p:nvPr>
            <p:ph type="title"/>
          </p:nvPr>
        </p:nvSpPr>
        <p:spPr/>
        <p:txBody>
          <a:bodyPr/>
          <a:lstStyle/>
          <a:p>
            <a:endParaRPr lang="en-US"/>
          </a:p>
        </p:txBody>
      </p:sp>
      <p:sp>
        <p:nvSpPr>
          <p:cNvPr id="4" name="Rectangle 3"/>
          <p:cNvSpPr/>
          <p:nvPr/>
        </p:nvSpPr>
        <p:spPr>
          <a:xfrm>
            <a:off x="621714" y="-14179"/>
            <a:ext cx="7417416" cy="523220"/>
          </a:xfrm>
          <a:prstGeom prst="rect">
            <a:avLst/>
          </a:prstGeom>
        </p:spPr>
        <p:txBody>
          <a:bodyPr wrap="none">
            <a:spAutoFit/>
          </a:bodyPr>
          <a:lstStyle/>
          <a:p>
            <a:r>
              <a:rPr lang="en-US" sz="2800" dirty="0" smtClean="0"/>
              <a:t>Product of 14 years of work at the Salton Sea</a:t>
            </a:r>
            <a:endParaRPr lang="en-US" sz="2800" dirty="0"/>
          </a:p>
        </p:txBody>
      </p:sp>
    </p:spTree>
    <p:extLst>
      <p:ext uri="{BB962C8B-B14F-4D97-AF65-F5344CB8AC3E}">
        <p14:creationId xmlns:p14="http://schemas.microsoft.com/office/powerpoint/2010/main" val="10927959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22225"/>
            <a:ext cx="9144000" cy="663575"/>
          </a:xfrm>
        </p:spPr>
        <p:txBody>
          <a:bodyPr/>
          <a:lstStyle/>
          <a:p>
            <a:pPr algn="ctr" eaLnBrk="1" hangingPunct="1"/>
            <a:r>
              <a:rPr lang="en-US" altLang="en-US" sz="1800" dirty="0" smtClean="0"/>
              <a:t>Salton Seawater Divalent Ion Separation Process, Developed in 2009 - 2011</a:t>
            </a:r>
          </a:p>
        </p:txBody>
      </p:sp>
      <p:sp>
        <p:nvSpPr>
          <p:cNvPr id="69636" name="Text Box 8"/>
          <p:cNvSpPr txBox="1">
            <a:spLocks noChangeArrowheads="1"/>
          </p:cNvSpPr>
          <p:nvPr/>
        </p:nvSpPr>
        <p:spPr bwMode="auto">
          <a:xfrm>
            <a:off x="0" y="6611937"/>
            <a:ext cx="3048000" cy="246221"/>
          </a:xfrm>
          <a:prstGeom prst="rect">
            <a:avLst/>
          </a:prstGeom>
          <a:noFill/>
          <a:ln w="9525">
            <a:solidFill>
              <a:schemeClr val="tx1"/>
            </a:solidFill>
            <a:miter lim="800000"/>
            <a:headEnd/>
            <a:tailEnd/>
          </a:ln>
          <a:effectLst/>
          <a:extLst/>
        </p:spPr>
        <p:txBody>
          <a:bodyPr wrap="square" anchorCtr="1">
            <a:spAutoFit/>
          </a:bodyPr>
          <a:lstStyle>
            <a:lvl1pPr eaLnBrk="0" hangingPunct="0">
              <a:buChar char="n"/>
              <a:defRPr sz="3200">
                <a:solidFill>
                  <a:schemeClr val="tx1"/>
                </a:solidFill>
                <a:latin typeface="Verdana" pitchFamily="34" charset="0"/>
              </a:defRPr>
            </a:lvl1pPr>
            <a:lvl2pPr marL="742950" indent="-285750" eaLnBrk="0" hangingPunct="0">
              <a:buSzPct val="70000"/>
              <a:buChar char="n"/>
              <a:defRPr sz="2800">
                <a:solidFill>
                  <a:schemeClr val="tx1"/>
                </a:solidFill>
                <a:latin typeface="Verdana" pitchFamily="34" charset="0"/>
              </a:defRPr>
            </a:lvl2pPr>
            <a:lvl3pPr marL="1143000" indent="-228600" eaLnBrk="0" hangingPunct="0">
              <a:buClr>
                <a:schemeClr val="tx2"/>
              </a:buClr>
              <a:buChar char="•"/>
              <a:defRPr sz="2400">
                <a:solidFill>
                  <a:schemeClr val="tx1"/>
                </a:solidFill>
                <a:latin typeface="Verdana" pitchFamily="34" charset="0"/>
              </a:defRPr>
            </a:lvl3pPr>
            <a:lvl4pPr marL="1600200" indent="-228600" eaLnBrk="0" hangingPunct="0">
              <a:buClr>
                <a:schemeClr val="hlink"/>
              </a:buClr>
              <a:buChar char="•"/>
              <a:defRPr sz="2000">
                <a:solidFill>
                  <a:schemeClr val="tx1"/>
                </a:solidFill>
                <a:latin typeface="Verdana" pitchFamily="34" charset="0"/>
              </a:defRPr>
            </a:lvl4pPr>
            <a:lvl5pPr marL="2057400" indent="-228600" eaLnBrk="0" hangingPunct="0">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50000"/>
              </a:spcBef>
              <a:buFontTx/>
              <a:buNone/>
            </a:pPr>
            <a:r>
              <a:rPr lang="en-US" altLang="en-US" sz="1000" dirty="0" smtClean="0">
                <a:solidFill>
                  <a:prstClr val="black"/>
                </a:solidFill>
              </a:rPr>
              <a:t>© </a:t>
            </a:r>
            <a:r>
              <a:rPr lang="en-US" altLang="en-US" sz="1000" dirty="0" err="1" smtClean="0">
                <a:solidFill>
                  <a:prstClr val="black"/>
                </a:solidFill>
              </a:rPr>
              <a:t>Sephton</a:t>
            </a:r>
            <a:r>
              <a:rPr lang="en-US" altLang="en-US" sz="1000" dirty="0" smtClean="0">
                <a:solidFill>
                  <a:prstClr val="black"/>
                </a:solidFill>
              </a:rPr>
              <a:t> Water Technology, </a:t>
            </a:r>
            <a:r>
              <a:rPr lang="en-US" altLang="en-US" sz="1000" dirty="0" err="1" smtClean="0">
                <a:solidFill>
                  <a:prstClr val="black"/>
                </a:solidFill>
              </a:rPr>
              <a:t>Inc</a:t>
            </a:r>
            <a:r>
              <a:rPr lang="en-US" altLang="en-US" sz="1000" dirty="0" smtClean="0">
                <a:solidFill>
                  <a:prstClr val="black"/>
                </a:solidFill>
              </a:rPr>
              <a:t> 2015</a:t>
            </a:r>
            <a:endParaRPr lang="en-US" altLang="en-US" sz="1000" dirty="0">
              <a:solidFill>
                <a:prstClr val="black"/>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514350"/>
            <a:ext cx="8077200" cy="6057900"/>
          </a:xfrm>
          <a:prstGeom prst="rect">
            <a:avLst/>
          </a:prstGeom>
        </p:spPr>
      </p:pic>
    </p:spTree>
    <p:extLst>
      <p:ext uri="{BB962C8B-B14F-4D97-AF65-F5344CB8AC3E}">
        <p14:creationId xmlns:p14="http://schemas.microsoft.com/office/powerpoint/2010/main" val="965334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0" y="0"/>
            <a:ext cx="9144000" cy="892175"/>
          </a:xfrm>
        </p:spPr>
        <p:txBody>
          <a:bodyPr/>
          <a:lstStyle/>
          <a:p>
            <a:pPr algn="ctr" eaLnBrk="1" hangingPunct="1"/>
            <a:r>
              <a:rPr lang="en-US" altLang="en-US" sz="3600" dirty="0" smtClean="0"/>
              <a:t>2010 Salt Separation Results</a:t>
            </a:r>
            <a:br>
              <a:rPr lang="en-US" altLang="en-US" sz="3600" dirty="0" smtClean="0"/>
            </a:br>
            <a:r>
              <a:rPr lang="en-US" altLang="en-US" sz="1600" dirty="0" smtClean="0"/>
              <a:t>Analysis of treated Salton Sea water showing 99% pure sodium chloride brine</a:t>
            </a:r>
          </a:p>
        </p:txBody>
      </p:sp>
      <p:sp>
        <p:nvSpPr>
          <p:cNvPr id="107523" name="Text Box 3"/>
          <p:cNvSpPr txBox="1">
            <a:spLocks noChangeArrowheads="1"/>
          </p:cNvSpPr>
          <p:nvPr/>
        </p:nvSpPr>
        <p:spPr bwMode="auto">
          <a:xfrm>
            <a:off x="152400" y="6477000"/>
            <a:ext cx="2209800" cy="246221"/>
          </a:xfrm>
          <a:prstGeom prst="rect">
            <a:avLst/>
          </a:prstGeom>
          <a:solidFill>
            <a:srgbClr val="DDDDDD"/>
          </a:solidFill>
          <a:ln w="9525">
            <a:solidFill>
              <a:schemeClr val="tx1"/>
            </a:solidFill>
            <a:miter lim="800000"/>
            <a:headEnd/>
            <a:tailEnd/>
          </a:ln>
          <a:effectLst/>
          <a:extLst/>
        </p:spPr>
        <p:txBody>
          <a:bodyPr wrap="square" anchorCtr="1">
            <a:spAutoFit/>
          </a:bodyPr>
          <a:lstStyle>
            <a:lvl1pPr eaLnBrk="0" hangingPunct="0">
              <a:buChar char="n"/>
              <a:defRPr sz="3200">
                <a:solidFill>
                  <a:schemeClr val="tx1"/>
                </a:solidFill>
                <a:latin typeface="Verdana" pitchFamily="34" charset="0"/>
              </a:defRPr>
            </a:lvl1pPr>
            <a:lvl2pPr marL="742950" indent="-285750" eaLnBrk="0" hangingPunct="0">
              <a:buSzPct val="70000"/>
              <a:buChar char="n"/>
              <a:defRPr sz="2800">
                <a:solidFill>
                  <a:schemeClr val="tx1"/>
                </a:solidFill>
                <a:latin typeface="Verdana" pitchFamily="34" charset="0"/>
              </a:defRPr>
            </a:lvl2pPr>
            <a:lvl3pPr marL="1143000" indent="-228600" eaLnBrk="0" hangingPunct="0">
              <a:buClr>
                <a:schemeClr val="tx2"/>
              </a:buClr>
              <a:buChar char="•"/>
              <a:defRPr sz="2400">
                <a:solidFill>
                  <a:schemeClr val="tx1"/>
                </a:solidFill>
                <a:latin typeface="Verdana" pitchFamily="34" charset="0"/>
              </a:defRPr>
            </a:lvl3pPr>
            <a:lvl4pPr marL="1600200" indent="-228600" eaLnBrk="0" hangingPunct="0">
              <a:buClr>
                <a:schemeClr val="hlink"/>
              </a:buClr>
              <a:buChar char="•"/>
              <a:defRPr sz="2000">
                <a:solidFill>
                  <a:schemeClr val="tx1"/>
                </a:solidFill>
                <a:latin typeface="Verdana" pitchFamily="34" charset="0"/>
              </a:defRPr>
            </a:lvl4pPr>
            <a:lvl5pPr marL="2057400" indent="-228600" eaLnBrk="0" hangingPunct="0">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50000"/>
              </a:spcBef>
              <a:buFontTx/>
              <a:buNone/>
            </a:pPr>
            <a:r>
              <a:rPr lang="en-US" altLang="en-US" sz="1000" dirty="0">
                <a:solidFill>
                  <a:srgbClr val="000000"/>
                </a:solidFill>
              </a:rPr>
              <a:t>Source: VTE Project </a:t>
            </a:r>
            <a:r>
              <a:rPr lang="en-US" altLang="en-US" sz="1000" dirty="0" smtClean="0">
                <a:solidFill>
                  <a:srgbClr val="000000"/>
                </a:solidFill>
              </a:rPr>
              <a:t>data 2010</a:t>
            </a:r>
            <a:endParaRPr lang="en-US" altLang="en-US" sz="1000" dirty="0">
              <a:solidFill>
                <a:srgbClr val="000000"/>
              </a:solidFill>
            </a:endParaRPr>
          </a:p>
        </p:txBody>
      </p:sp>
      <p:pic>
        <p:nvPicPr>
          <p:cNvPr id="10752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895350"/>
            <a:ext cx="4532313" cy="586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107382" y="3352800"/>
            <a:ext cx="1752600" cy="276999"/>
          </a:xfrm>
          <a:prstGeom prst="rect">
            <a:avLst/>
          </a:prstGeom>
          <a:noFill/>
        </p:spPr>
        <p:txBody>
          <a:bodyPr wrap="square" rtlCol="0">
            <a:spAutoFit/>
          </a:bodyPr>
          <a:lstStyle/>
          <a:p>
            <a:r>
              <a:rPr lang="en-US" sz="1200" dirty="0" smtClean="0">
                <a:solidFill>
                  <a:prstClr val="black"/>
                </a:solidFill>
              </a:rPr>
              <a:t>Sodium 63,900 mg/liter</a:t>
            </a:r>
            <a:endParaRPr lang="en-US" sz="1200" dirty="0">
              <a:solidFill>
                <a:prstClr val="black"/>
              </a:solidFill>
            </a:endParaRPr>
          </a:p>
        </p:txBody>
      </p:sp>
      <p:sp>
        <p:nvSpPr>
          <p:cNvPr id="6" name="TextBox 5"/>
          <p:cNvSpPr txBox="1"/>
          <p:nvPr/>
        </p:nvSpPr>
        <p:spPr>
          <a:xfrm>
            <a:off x="7107382" y="4191000"/>
            <a:ext cx="1797627" cy="276999"/>
          </a:xfrm>
          <a:prstGeom prst="rect">
            <a:avLst/>
          </a:prstGeom>
          <a:noFill/>
        </p:spPr>
        <p:txBody>
          <a:bodyPr wrap="square" rtlCol="0">
            <a:spAutoFit/>
          </a:bodyPr>
          <a:lstStyle/>
          <a:p>
            <a:r>
              <a:rPr lang="en-US" sz="1200" dirty="0" smtClean="0">
                <a:solidFill>
                  <a:prstClr val="black"/>
                </a:solidFill>
              </a:rPr>
              <a:t>Chloride 93,500 mg/liter</a:t>
            </a:r>
            <a:endParaRPr lang="en-US" sz="1200" dirty="0">
              <a:solidFill>
                <a:prstClr val="black"/>
              </a:solidFill>
            </a:endParaRPr>
          </a:p>
        </p:txBody>
      </p:sp>
      <p:sp>
        <p:nvSpPr>
          <p:cNvPr id="7" name="TextBox 6"/>
          <p:cNvSpPr txBox="1"/>
          <p:nvPr/>
        </p:nvSpPr>
        <p:spPr>
          <a:xfrm>
            <a:off x="7107382" y="4800600"/>
            <a:ext cx="1797627" cy="276999"/>
          </a:xfrm>
          <a:prstGeom prst="rect">
            <a:avLst/>
          </a:prstGeom>
          <a:noFill/>
        </p:spPr>
        <p:txBody>
          <a:bodyPr wrap="square" rtlCol="0">
            <a:spAutoFit/>
          </a:bodyPr>
          <a:lstStyle/>
          <a:p>
            <a:r>
              <a:rPr lang="en-US" sz="1200" dirty="0" smtClean="0">
                <a:solidFill>
                  <a:prstClr val="black"/>
                </a:solidFill>
              </a:rPr>
              <a:t>TDS 159,000 mg/liter</a:t>
            </a:r>
            <a:endParaRPr lang="en-US" sz="1200" dirty="0">
              <a:solidFill>
                <a:prstClr val="black"/>
              </a:solidFill>
            </a:endParaRPr>
          </a:p>
        </p:txBody>
      </p:sp>
      <p:sp>
        <p:nvSpPr>
          <p:cNvPr id="8" name="TextBox 7"/>
          <p:cNvSpPr txBox="1"/>
          <p:nvPr/>
        </p:nvSpPr>
        <p:spPr>
          <a:xfrm>
            <a:off x="7107382" y="5486399"/>
            <a:ext cx="1797627" cy="276999"/>
          </a:xfrm>
          <a:prstGeom prst="rect">
            <a:avLst/>
          </a:prstGeom>
          <a:noFill/>
        </p:spPr>
        <p:txBody>
          <a:bodyPr wrap="square" rtlCol="0">
            <a:spAutoFit/>
          </a:bodyPr>
          <a:lstStyle/>
          <a:p>
            <a:r>
              <a:rPr lang="en-US" sz="1200" dirty="0" smtClean="0">
                <a:solidFill>
                  <a:prstClr val="black"/>
                </a:solidFill>
              </a:rPr>
              <a:t>(</a:t>
            </a:r>
            <a:r>
              <a:rPr lang="en-US" sz="1200" dirty="0" err="1" smtClean="0">
                <a:solidFill>
                  <a:prstClr val="black"/>
                </a:solidFill>
              </a:rPr>
              <a:t>Na+Cl</a:t>
            </a:r>
            <a:r>
              <a:rPr lang="en-US" sz="1200" dirty="0" smtClean="0">
                <a:solidFill>
                  <a:prstClr val="black"/>
                </a:solidFill>
              </a:rPr>
              <a:t>)/TDS = 0.9899 </a:t>
            </a:r>
            <a:endParaRPr lang="en-US" sz="1200" dirty="0">
              <a:solidFill>
                <a:prstClr val="black"/>
              </a:solidFill>
            </a:endParaRPr>
          </a:p>
        </p:txBody>
      </p:sp>
      <p:sp>
        <p:nvSpPr>
          <p:cNvPr id="9" name="TextBox 8"/>
          <p:cNvSpPr txBox="1"/>
          <p:nvPr/>
        </p:nvSpPr>
        <p:spPr>
          <a:xfrm>
            <a:off x="7010400" y="5899803"/>
            <a:ext cx="2047009" cy="830997"/>
          </a:xfrm>
          <a:prstGeom prst="rect">
            <a:avLst/>
          </a:prstGeom>
          <a:noFill/>
        </p:spPr>
        <p:txBody>
          <a:bodyPr wrap="square" rtlCol="0">
            <a:spAutoFit/>
          </a:bodyPr>
          <a:lstStyle/>
          <a:p>
            <a:r>
              <a:rPr lang="en-US" sz="1200" dirty="0" smtClean="0">
                <a:solidFill>
                  <a:prstClr val="black"/>
                </a:solidFill>
              </a:rPr>
              <a:t>99% purity </a:t>
            </a:r>
            <a:r>
              <a:rPr lang="en-US" sz="1200" dirty="0" err="1" smtClean="0">
                <a:solidFill>
                  <a:prstClr val="black"/>
                </a:solidFill>
              </a:rPr>
              <a:t>NaCl</a:t>
            </a:r>
            <a:r>
              <a:rPr lang="en-US" sz="1200" dirty="0" smtClean="0">
                <a:solidFill>
                  <a:prstClr val="black"/>
                </a:solidFill>
              </a:rPr>
              <a:t> is commercial grade solar salt and can be refined to 99.9% pure food grade </a:t>
            </a:r>
            <a:endParaRPr lang="en-US" sz="1200" dirty="0">
              <a:solidFill>
                <a:prstClr val="black"/>
              </a:solidFill>
            </a:endParaRPr>
          </a:p>
        </p:txBody>
      </p:sp>
    </p:spTree>
    <p:extLst>
      <p:ext uri="{BB962C8B-B14F-4D97-AF65-F5344CB8AC3E}">
        <p14:creationId xmlns:p14="http://schemas.microsoft.com/office/powerpoint/2010/main" val="35245740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 y="20664"/>
            <a:ext cx="8763000" cy="1143000"/>
          </a:xfrm>
        </p:spPr>
        <p:txBody>
          <a:bodyPr/>
          <a:lstStyle/>
          <a:p>
            <a:pPr marL="182880" indent="0" algn="ctr">
              <a:buNone/>
            </a:pPr>
            <a:r>
              <a:rPr lang="en-US" sz="3200" dirty="0" smtClean="0">
                <a:effectLst/>
                <a:latin typeface="Arial" panose="020B0604020202020204" pitchFamily="34" charset="0"/>
                <a:cs typeface="Arial" panose="020B0604020202020204" pitchFamily="34" charset="0"/>
              </a:rPr>
              <a:t> Water Supports Life</a:t>
            </a:r>
            <a:endParaRPr lang="en-US" sz="3200" dirty="0">
              <a:effectLst/>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5033962"/>
            <a:ext cx="1866900" cy="1400175"/>
          </a:xfrm>
          <a:prstGeom prst="rect">
            <a:avLst/>
          </a:prstGeom>
        </p:spPr>
      </p:pic>
      <p:sp>
        <p:nvSpPr>
          <p:cNvPr id="12" name="Subtitle 2"/>
          <p:cNvSpPr txBox="1">
            <a:spLocks/>
          </p:cNvSpPr>
          <p:nvPr/>
        </p:nvSpPr>
        <p:spPr bwMode="auto">
          <a:xfrm>
            <a:off x="4076700" y="772297"/>
            <a:ext cx="46101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rtl="0" fontAlgn="base">
              <a:spcBef>
                <a:spcPct val="20000"/>
              </a:spcBef>
              <a:spcAft>
                <a:spcPts val="300"/>
              </a:spcAft>
              <a:buClr>
                <a:srgbClr val="C3260C"/>
              </a:buClr>
              <a:buSzPct val="130000"/>
              <a:buFont typeface="Georgia" pitchFamily="18" charset="0"/>
              <a:buNone/>
              <a:defRPr sz="2200" kern="1200">
                <a:solidFill>
                  <a:schemeClr val="tx2"/>
                </a:solidFill>
                <a:latin typeface="+mn-lt"/>
                <a:ea typeface="+mn-ea"/>
                <a:cs typeface="+mn-cs"/>
              </a:defRPr>
            </a:lvl1pPr>
            <a:lvl2pPr marL="457200" indent="0" algn="ctr" rtl="0" fontAlgn="base">
              <a:spcBef>
                <a:spcPct val="20000"/>
              </a:spcBef>
              <a:spcAft>
                <a:spcPts val="300"/>
              </a:spcAft>
              <a:buClr>
                <a:srgbClr val="C3260C"/>
              </a:buClr>
              <a:buSzPct val="130000"/>
              <a:buFont typeface="Georgia" pitchFamily="18" charset="0"/>
              <a:buNone/>
              <a:defRPr sz="2000" kern="1200">
                <a:solidFill>
                  <a:schemeClr val="tx1">
                    <a:tint val="75000"/>
                  </a:schemeClr>
                </a:solidFill>
                <a:latin typeface="+mn-lt"/>
                <a:ea typeface="+mn-ea"/>
                <a:cs typeface="+mn-cs"/>
              </a:defRPr>
            </a:lvl2pPr>
            <a:lvl3pPr marL="914400" indent="0" algn="ctr" rtl="0" fontAlgn="base">
              <a:spcBef>
                <a:spcPct val="20000"/>
              </a:spcBef>
              <a:spcAft>
                <a:spcPts val="300"/>
              </a:spcAft>
              <a:buClr>
                <a:srgbClr val="C3260C"/>
              </a:buClr>
              <a:buSzPct val="130000"/>
              <a:buFont typeface="Georgia" pitchFamily="18" charset="0"/>
              <a:buNone/>
              <a:defRPr kern="1200">
                <a:solidFill>
                  <a:schemeClr val="tx1">
                    <a:tint val="75000"/>
                  </a:schemeClr>
                </a:solidFill>
                <a:latin typeface="+mn-lt"/>
                <a:ea typeface="+mn-ea"/>
                <a:cs typeface="+mn-cs"/>
              </a:defRPr>
            </a:lvl3pPr>
            <a:lvl4pPr marL="1371600" indent="0" algn="ctr" rtl="0" fontAlgn="base">
              <a:spcBef>
                <a:spcPct val="20000"/>
              </a:spcBef>
              <a:spcAft>
                <a:spcPts val="300"/>
              </a:spcAft>
              <a:buClr>
                <a:srgbClr val="C3260C"/>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rtl="0" fontAlgn="base">
              <a:spcBef>
                <a:spcPct val="20000"/>
              </a:spcBef>
              <a:spcAft>
                <a:spcPts val="300"/>
              </a:spcAft>
              <a:buClr>
                <a:srgbClr val="C3260C"/>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en-US" sz="2000" dirty="0" smtClean="0"/>
              <a:t>Where clean water is available, life thrives. The Salton Sea has long been a critical habitat for birds on the Pacific Flyway. In prehistory this desert basin was repeatedly flooded with Colorado River Water and full of fish and birds.</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783503"/>
            <a:ext cx="3505200" cy="1958788"/>
          </a:xfrm>
          <a:prstGeom prst="rect">
            <a:avLst/>
          </a:prstGeom>
          <a:effectLst>
            <a:innerShdw blurRad="215900">
              <a:prstClr val="black"/>
            </a:inn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2683" y="2812313"/>
            <a:ext cx="3482033" cy="1962911"/>
          </a:xfrm>
          <a:prstGeom prst="rect">
            <a:avLst/>
          </a:prstGeom>
          <a:effectLst>
            <a:innerShdw blurRad="215900">
              <a:prstClr val="black"/>
            </a:innerShdw>
          </a:effectLst>
        </p:spPr>
      </p:pic>
      <p:sp>
        <p:nvSpPr>
          <p:cNvPr id="16" name="Subtitle 2"/>
          <p:cNvSpPr txBox="1">
            <a:spLocks/>
          </p:cNvSpPr>
          <p:nvPr/>
        </p:nvSpPr>
        <p:spPr bwMode="auto">
          <a:xfrm>
            <a:off x="381000" y="2812313"/>
            <a:ext cx="46101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0" indent="0" algn="l" rtl="0" fontAlgn="base">
              <a:spcBef>
                <a:spcPct val="20000"/>
              </a:spcBef>
              <a:spcAft>
                <a:spcPts val="300"/>
              </a:spcAft>
              <a:buClr>
                <a:srgbClr val="C3260C"/>
              </a:buClr>
              <a:buSzPct val="130000"/>
              <a:buFont typeface="Georgia" pitchFamily="18" charset="0"/>
              <a:buNone/>
              <a:defRPr sz="2200" kern="1200">
                <a:solidFill>
                  <a:schemeClr val="tx2"/>
                </a:solidFill>
                <a:latin typeface="+mn-lt"/>
                <a:ea typeface="+mn-ea"/>
                <a:cs typeface="+mn-cs"/>
              </a:defRPr>
            </a:lvl1pPr>
            <a:lvl2pPr marL="457200" indent="0" algn="ctr" rtl="0" fontAlgn="base">
              <a:spcBef>
                <a:spcPct val="20000"/>
              </a:spcBef>
              <a:spcAft>
                <a:spcPts val="300"/>
              </a:spcAft>
              <a:buClr>
                <a:srgbClr val="C3260C"/>
              </a:buClr>
              <a:buSzPct val="130000"/>
              <a:buFont typeface="Georgia" pitchFamily="18" charset="0"/>
              <a:buNone/>
              <a:defRPr sz="2000" kern="1200">
                <a:solidFill>
                  <a:schemeClr val="tx1">
                    <a:tint val="75000"/>
                  </a:schemeClr>
                </a:solidFill>
                <a:latin typeface="+mn-lt"/>
                <a:ea typeface="+mn-ea"/>
                <a:cs typeface="+mn-cs"/>
              </a:defRPr>
            </a:lvl2pPr>
            <a:lvl3pPr marL="914400" indent="0" algn="ctr" rtl="0" fontAlgn="base">
              <a:spcBef>
                <a:spcPct val="20000"/>
              </a:spcBef>
              <a:spcAft>
                <a:spcPts val="300"/>
              </a:spcAft>
              <a:buClr>
                <a:srgbClr val="C3260C"/>
              </a:buClr>
              <a:buSzPct val="130000"/>
              <a:buFont typeface="Georgia" pitchFamily="18" charset="0"/>
              <a:buNone/>
              <a:defRPr kern="1200">
                <a:solidFill>
                  <a:schemeClr val="tx1">
                    <a:tint val="75000"/>
                  </a:schemeClr>
                </a:solidFill>
                <a:latin typeface="+mn-lt"/>
                <a:ea typeface="+mn-ea"/>
                <a:cs typeface="+mn-cs"/>
              </a:defRPr>
            </a:lvl3pPr>
            <a:lvl4pPr marL="1371600" indent="0" algn="ctr" rtl="0" fontAlgn="base">
              <a:spcBef>
                <a:spcPct val="20000"/>
              </a:spcBef>
              <a:spcAft>
                <a:spcPts val="300"/>
              </a:spcAft>
              <a:buClr>
                <a:srgbClr val="C3260C"/>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rtl="0" fontAlgn="base">
              <a:spcBef>
                <a:spcPct val="20000"/>
              </a:spcBef>
              <a:spcAft>
                <a:spcPts val="300"/>
              </a:spcAft>
              <a:buClr>
                <a:srgbClr val="C3260C"/>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en-US" dirty="0" smtClean="0"/>
              <a:t>The population of fish and birds are now in rapid decline due to quickly rising salinity. This is caused by the fact the Salton Sea is a terminal lake more than 200 feet below sea level. Water and salt flow in, water alone evaporates, leaving the salt behind.</a:t>
            </a:r>
          </a:p>
        </p:txBody>
      </p:sp>
      <p:sp>
        <p:nvSpPr>
          <p:cNvPr id="17" name="Subtitle 2"/>
          <p:cNvSpPr txBox="1">
            <a:spLocks/>
          </p:cNvSpPr>
          <p:nvPr/>
        </p:nvSpPr>
        <p:spPr bwMode="auto">
          <a:xfrm>
            <a:off x="2686050" y="4953000"/>
            <a:ext cx="60007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0" indent="0" algn="l" rtl="0" fontAlgn="base">
              <a:spcBef>
                <a:spcPct val="20000"/>
              </a:spcBef>
              <a:spcAft>
                <a:spcPts val="300"/>
              </a:spcAft>
              <a:buClr>
                <a:srgbClr val="C3260C"/>
              </a:buClr>
              <a:buSzPct val="130000"/>
              <a:buFont typeface="Georgia" pitchFamily="18" charset="0"/>
              <a:buNone/>
              <a:defRPr sz="2200" kern="1200">
                <a:solidFill>
                  <a:schemeClr val="tx2"/>
                </a:solidFill>
                <a:latin typeface="+mn-lt"/>
                <a:ea typeface="+mn-ea"/>
                <a:cs typeface="+mn-cs"/>
              </a:defRPr>
            </a:lvl1pPr>
            <a:lvl2pPr marL="457200" indent="0" algn="ctr" rtl="0" fontAlgn="base">
              <a:spcBef>
                <a:spcPct val="20000"/>
              </a:spcBef>
              <a:spcAft>
                <a:spcPts val="300"/>
              </a:spcAft>
              <a:buClr>
                <a:srgbClr val="C3260C"/>
              </a:buClr>
              <a:buSzPct val="130000"/>
              <a:buFont typeface="Georgia" pitchFamily="18" charset="0"/>
              <a:buNone/>
              <a:defRPr sz="2000" kern="1200">
                <a:solidFill>
                  <a:schemeClr val="tx1">
                    <a:tint val="75000"/>
                  </a:schemeClr>
                </a:solidFill>
                <a:latin typeface="+mn-lt"/>
                <a:ea typeface="+mn-ea"/>
                <a:cs typeface="+mn-cs"/>
              </a:defRPr>
            </a:lvl2pPr>
            <a:lvl3pPr marL="914400" indent="0" algn="ctr" rtl="0" fontAlgn="base">
              <a:spcBef>
                <a:spcPct val="20000"/>
              </a:spcBef>
              <a:spcAft>
                <a:spcPts val="300"/>
              </a:spcAft>
              <a:buClr>
                <a:srgbClr val="C3260C"/>
              </a:buClr>
              <a:buSzPct val="130000"/>
              <a:buFont typeface="Georgia" pitchFamily="18" charset="0"/>
              <a:buNone/>
              <a:defRPr kern="1200">
                <a:solidFill>
                  <a:schemeClr val="tx1">
                    <a:tint val="75000"/>
                  </a:schemeClr>
                </a:solidFill>
                <a:latin typeface="+mn-lt"/>
                <a:ea typeface="+mn-ea"/>
                <a:cs typeface="+mn-cs"/>
              </a:defRPr>
            </a:lvl3pPr>
            <a:lvl4pPr marL="1371600" indent="0" algn="ctr" rtl="0" fontAlgn="base">
              <a:spcBef>
                <a:spcPct val="20000"/>
              </a:spcBef>
              <a:spcAft>
                <a:spcPts val="300"/>
              </a:spcAft>
              <a:buClr>
                <a:srgbClr val="C3260C"/>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rtl="0" fontAlgn="base">
              <a:spcBef>
                <a:spcPct val="20000"/>
              </a:spcBef>
              <a:spcAft>
                <a:spcPts val="300"/>
              </a:spcAft>
              <a:buClr>
                <a:srgbClr val="C3260C"/>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en-US" sz="2000" dirty="0" smtClean="0"/>
              <a:t>WISER </a:t>
            </a:r>
            <a:r>
              <a:rPr lang="en-US" sz="2000" dirty="0" smtClean="0"/>
              <a:t>proposes 500,000 AFY of ocean water import through Laguna </a:t>
            </a:r>
            <a:r>
              <a:rPr lang="en-US" sz="2000" dirty="0" err="1" smtClean="0"/>
              <a:t>Salada</a:t>
            </a:r>
            <a:r>
              <a:rPr lang="en-US" sz="2000" dirty="0" smtClean="0"/>
              <a:t> and </a:t>
            </a:r>
            <a:r>
              <a:rPr lang="en-US" sz="2000" dirty="0" smtClean="0"/>
              <a:t>will distill and return </a:t>
            </a:r>
            <a:r>
              <a:rPr lang="en-US" sz="2000" dirty="0" smtClean="0"/>
              <a:t>salt free clean water to the </a:t>
            </a:r>
            <a:r>
              <a:rPr lang="en-US" sz="2000" dirty="0"/>
              <a:t>Salton Sea</a:t>
            </a:r>
            <a:r>
              <a:rPr lang="en-US" sz="2000" dirty="0" smtClean="0"/>
              <a:t> ecosystem. Our thermal distillation process is not free, but the value of the pure salt extracted pays for </a:t>
            </a:r>
            <a:r>
              <a:rPr lang="en-US" sz="2000" dirty="0" smtClean="0"/>
              <a:t>it</a:t>
            </a:r>
            <a:r>
              <a:rPr lang="en-US" sz="2000" dirty="0"/>
              <a:t> </a:t>
            </a:r>
            <a:r>
              <a:rPr lang="en-US" sz="2000" dirty="0" smtClean="0"/>
              <a:t>completely. Impure salts will be used to produce power.</a:t>
            </a:r>
            <a:endParaRPr lang="en-US" sz="2000" dirty="0" smtClean="0"/>
          </a:p>
        </p:txBody>
      </p:sp>
      <p:sp>
        <p:nvSpPr>
          <p:cNvPr id="9" name="Text Box 4"/>
          <p:cNvSpPr txBox="1">
            <a:spLocks noChangeArrowheads="1"/>
          </p:cNvSpPr>
          <p:nvPr/>
        </p:nvSpPr>
        <p:spPr bwMode="auto">
          <a:xfrm>
            <a:off x="0" y="6629400"/>
            <a:ext cx="2590800" cy="2154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80808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spcBef>
                <a:spcPct val="50000"/>
              </a:spcBef>
            </a:pPr>
            <a:r>
              <a:rPr lang="en-US" altLang="en-US" sz="800" dirty="0" smtClean="0">
                <a:solidFill>
                  <a:srgbClr val="000000"/>
                </a:solidFill>
                <a:cs typeface="Arial" charset="0"/>
              </a:rPr>
              <a:t>Photos: Tom Sephton and JJ Phillips Photography </a:t>
            </a:r>
            <a:endParaRPr lang="en-US" altLang="en-US" sz="800" dirty="0">
              <a:solidFill>
                <a:srgbClr val="000000"/>
              </a:solidFill>
            </a:endParaRPr>
          </a:p>
        </p:txBody>
      </p:sp>
    </p:spTree>
    <p:extLst>
      <p:ext uri="{BB962C8B-B14F-4D97-AF65-F5344CB8AC3E}">
        <p14:creationId xmlns:p14="http://schemas.microsoft.com/office/powerpoint/2010/main" val="6578955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 y="114300"/>
            <a:ext cx="8915400" cy="6686550"/>
          </a:xfrm>
          <a:prstGeom prst="rect">
            <a:avLst/>
          </a:prstGeom>
        </p:spPr>
      </p:pic>
      <p:sp>
        <p:nvSpPr>
          <p:cNvPr id="3" name="Text Box 4"/>
          <p:cNvSpPr txBox="1">
            <a:spLocks noChangeArrowheads="1"/>
          </p:cNvSpPr>
          <p:nvPr/>
        </p:nvSpPr>
        <p:spPr bwMode="auto">
          <a:xfrm>
            <a:off x="76200" y="6567487"/>
            <a:ext cx="2133600" cy="2154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80808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spcBef>
                <a:spcPct val="50000"/>
              </a:spcBef>
            </a:pPr>
            <a:r>
              <a:rPr lang="en-US" altLang="en-US" sz="800" dirty="0">
                <a:solidFill>
                  <a:srgbClr val="000000"/>
                </a:solidFill>
                <a:cs typeface="Arial" charset="0"/>
              </a:rPr>
              <a:t>© </a:t>
            </a:r>
            <a:r>
              <a:rPr lang="en-US" altLang="en-US" sz="800" dirty="0" err="1">
                <a:solidFill>
                  <a:srgbClr val="000000"/>
                </a:solidFill>
              </a:rPr>
              <a:t>Sephton</a:t>
            </a:r>
            <a:r>
              <a:rPr lang="en-US" altLang="en-US" sz="800" dirty="0">
                <a:solidFill>
                  <a:srgbClr val="000000"/>
                </a:solidFill>
              </a:rPr>
              <a:t> Water </a:t>
            </a:r>
            <a:r>
              <a:rPr lang="en-US" altLang="en-US" sz="800" dirty="0" smtClean="0">
                <a:solidFill>
                  <a:srgbClr val="000000"/>
                </a:solidFill>
              </a:rPr>
              <a:t>Technology</a:t>
            </a:r>
            <a:r>
              <a:rPr lang="en-US" altLang="en-US" sz="800" dirty="0">
                <a:solidFill>
                  <a:srgbClr val="000000"/>
                </a:solidFill>
              </a:rPr>
              <a:t>, Inc. </a:t>
            </a:r>
            <a:r>
              <a:rPr lang="en-US" altLang="en-US" sz="800" dirty="0" smtClean="0">
                <a:solidFill>
                  <a:srgbClr val="000000"/>
                </a:solidFill>
              </a:rPr>
              <a:t>2013</a:t>
            </a:r>
            <a:endParaRPr lang="en-US" altLang="en-US" sz="800" dirty="0">
              <a:solidFill>
                <a:srgbClr val="000000"/>
              </a:solidFill>
            </a:endParaRPr>
          </a:p>
        </p:txBody>
      </p:sp>
      <p:sp>
        <p:nvSpPr>
          <p:cNvPr id="4" name="TextBox 3"/>
          <p:cNvSpPr txBox="1"/>
          <p:nvPr/>
        </p:nvSpPr>
        <p:spPr>
          <a:xfrm>
            <a:off x="6629400" y="5334000"/>
            <a:ext cx="1600200" cy="707886"/>
          </a:xfrm>
          <a:prstGeom prst="rect">
            <a:avLst/>
          </a:prstGeom>
          <a:noFill/>
        </p:spPr>
        <p:txBody>
          <a:bodyPr wrap="square" rtlCol="0">
            <a:spAutoFit/>
          </a:bodyPr>
          <a:lstStyle/>
          <a:p>
            <a:r>
              <a:rPr lang="en-US" sz="1000" dirty="0" smtClean="0"/>
              <a:t>Brine flows down inside tube wall in an annular layer with evaporating vapor in the tube center.</a:t>
            </a:r>
            <a:endParaRPr lang="en-US" sz="1000" dirty="0"/>
          </a:p>
        </p:txBody>
      </p:sp>
      <p:cxnSp>
        <p:nvCxnSpPr>
          <p:cNvPr id="6" name="Straight Arrow Connector 5"/>
          <p:cNvCxnSpPr/>
          <p:nvPr/>
        </p:nvCxnSpPr>
        <p:spPr>
          <a:xfrm flipV="1">
            <a:off x="7620000" y="5029200"/>
            <a:ext cx="304800" cy="381000"/>
          </a:xfrm>
          <a:prstGeom prst="straightConnector1">
            <a:avLst/>
          </a:prstGeom>
          <a:ln w="127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6781800" y="5029200"/>
            <a:ext cx="304800" cy="381000"/>
          </a:xfrm>
          <a:prstGeom prst="straightConnector1">
            <a:avLst/>
          </a:prstGeom>
          <a:ln w="127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42900" y="533400"/>
            <a:ext cx="2171700" cy="246221"/>
          </a:xfrm>
          <a:prstGeom prst="rect">
            <a:avLst/>
          </a:prstGeom>
          <a:noFill/>
        </p:spPr>
        <p:txBody>
          <a:bodyPr wrap="square" rtlCol="0">
            <a:spAutoFit/>
          </a:bodyPr>
          <a:lstStyle/>
          <a:p>
            <a:r>
              <a:rPr lang="en-US" sz="1000" dirty="0" smtClean="0"/>
              <a:t>Single effect in down-flow mode</a:t>
            </a:r>
            <a:endParaRPr lang="en-US" sz="1000" dirty="0"/>
          </a:p>
        </p:txBody>
      </p:sp>
    </p:spTree>
    <p:extLst>
      <p:ext uri="{BB962C8B-B14F-4D97-AF65-F5344CB8AC3E}">
        <p14:creationId xmlns:p14="http://schemas.microsoft.com/office/powerpoint/2010/main" val="42332309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96" name="AutoShape 248"/>
          <p:cNvCxnSpPr>
            <a:cxnSpLocks noChangeShapeType="1"/>
            <a:stCxn id="2116" idx="1"/>
            <a:endCxn id="2297" idx="3"/>
          </p:cNvCxnSpPr>
          <p:nvPr/>
        </p:nvCxnSpPr>
        <p:spPr bwMode="auto">
          <a:xfrm rot="16200000" flipH="1" flipV="1">
            <a:off x="776573" y="4845289"/>
            <a:ext cx="1891776" cy="1158922"/>
          </a:xfrm>
          <a:prstGeom prst="bentConnector4">
            <a:avLst>
              <a:gd name="adj1" fmla="val -7690"/>
              <a:gd name="adj2" fmla="val 52550"/>
            </a:avLst>
          </a:prstGeom>
          <a:noFill/>
          <a:ln w="28575">
            <a:solidFill>
              <a:schemeClr val="accent2"/>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052" name="Group 4"/>
          <p:cNvGrpSpPr>
            <a:grpSpLocks/>
          </p:cNvGrpSpPr>
          <p:nvPr/>
        </p:nvGrpSpPr>
        <p:grpSpPr bwMode="auto">
          <a:xfrm flipH="1">
            <a:off x="7239000" y="1600200"/>
            <a:ext cx="1125538" cy="2362200"/>
            <a:chOff x="2400" y="240"/>
            <a:chExt cx="823" cy="1728"/>
          </a:xfrm>
        </p:grpSpPr>
        <p:sp>
          <p:nvSpPr>
            <p:cNvPr id="2053" name="Rectangle 5"/>
            <p:cNvSpPr>
              <a:spLocks noChangeArrowheads="1"/>
            </p:cNvSpPr>
            <p:nvPr/>
          </p:nvSpPr>
          <p:spPr bwMode="auto">
            <a:xfrm>
              <a:off x="2441" y="1639"/>
              <a:ext cx="82" cy="41"/>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54" name="Group 6"/>
            <p:cNvGrpSpPr>
              <a:grpSpLocks/>
            </p:cNvGrpSpPr>
            <p:nvPr/>
          </p:nvGrpSpPr>
          <p:grpSpPr bwMode="auto">
            <a:xfrm flipH="1">
              <a:off x="2441" y="857"/>
              <a:ext cx="102" cy="206"/>
              <a:chOff x="3168" y="1296"/>
              <a:chExt cx="119" cy="240"/>
            </a:xfrm>
          </p:grpSpPr>
          <p:sp>
            <p:nvSpPr>
              <p:cNvPr id="2055" name="Rectangle 7"/>
              <p:cNvSpPr>
                <a:spLocks noChangeArrowheads="1"/>
              </p:cNvSpPr>
              <p:nvPr/>
            </p:nvSpPr>
            <p:spPr bwMode="auto">
              <a:xfrm>
                <a:off x="3168" y="1344"/>
                <a:ext cx="96" cy="144"/>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6" name="Rectangle 8"/>
              <p:cNvSpPr>
                <a:spLocks noChangeArrowheads="1"/>
              </p:cNvSpPr>
              <p:nvPr/>
            </p:nvSpPr>
            <p:spPr bwMode="auto">
              <a:xfrm>
                <a:off x="3264" y="1296"/>
                <a:ext cx="23" cy="24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57" name="Rectangle 9"/>
            <p:cNvSpPr>
              <a:spLocks noChangeArrowheads="1"/>
            </p:cNvSpPr>
            <p:nvPr/>
          </p:nvSpPr>
          <p:spPr bwMode="auto">
            <a:xfrm>
              <a:off x="3058" y="1639"/>
              <a:ext cx="83" cy="41"/>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58" name="Group 10"/>
            <p:cNvGrpSpPr>
              <a:grpSpLocks/>
            </p:cNvGrpSpPr>
            <p:nvPr/>
          </p:nvGrpSpPr>
          <p:grpSpPr bwMode="auto">
            <a:xfrm>
              <a:off x="2400" y="240"/>
              <a:ext cx="823" cy="1728"/>
              <a:chOff x="2496" y="768"/>
              <a:chExt cx="1200" cy="2352"/>
            </a:xfrm>
          </p:grpSpPr>
          <p:sp>
            <p:nvSpPr>
              <p:cNvPr id="2059" name="Rectangle 11"/>
              <p:cNvSpPr>
                <a:spLocks noChangeAspect="1" noChangeArrowheads="1"/>
              </p:cNvSpPr>
              <p:nvPr/>
            </p:nvSpPr>
            <p:spPr bwMode="auto">
              <a:xfrm flipH="1">
                <a:off x="3446" y="2031"/>
                <a:ext cx="208" cy="174"/>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0" name="Oval 12"/>
              <p:cNvSpPr>
                <a:spLocks noChangeAspect="1" noChangeArrowheads="1"/>
              </p:cNvSpPr>
              <p:nvPr/>
            </p:nvSpPr>
            <p:spPr bwMode="auto">
              <a:xfrm flipH="1">
                <a:off x="2698" y="768"/>
                <a:ext cx="707" cy="179"/>
              </a:xfrm>
              <a:prstGeom prst="ellipse">
                <a:avLst/>
              </a:prstGeom>
              <a:gradFill rotWithShape="0">
                <a:gsLst>
                  <a:gs pos="0">
                    <a:srgbClr val="FFFF66"/>
                  </a:gs>
                  <a:gs pos="100000">
                    <a:srgbClr val="33CC33"/>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1" name="Rectangle 13"/>
              <p:cNvSpPr>
                <a:spLocks noChangeAspect="1" noChangeArrowheads="1"/>
              </p:cNvSpPr>
              <p:nvPr/>
            </p:nvSpPr>
            <p:spPr bwMode="auto">
              <a:xfrm flipH="1">
                <a:off x="2906" y="3030"/>
                <a:ext cx="290" cy="68"/>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2" name="Oval 14"/>
              <p:cNvSpPr>
                <a:spLocks noChangeAspect="1" noChangeArrowheads="1"/>
              </p:cNvSpPr>
              <p:nvPr/>
            </p:nvSpPr>
            <p:spPr bwMode="auto">
              <a:xfrm flipH="1">
                <a:off x="2573" y="2874"/>
                <a:ext cx="957" cy="180"/>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3" name="Oval 15"/>
              <p:cNvSpPr>
                <a:spLocks noChangeAspect="1" noChangeArrowheads="1"/>
              </p:cNvSpPr>
              <p:nvPr/>
            </p:nvSpPr>
            <p:spPr bwMode="auto">
              <a:xfrm flipH="1">
                <a:off x="2573" y="1988"/>
                <a:ext cx="957" cy="236"/>
              </a:xfrm>
              <a:prstGeom prst="ellipse">
                <a:avLst/>
              </a:prstGeom>
              <a:gradFill rotWithShape="0">
                <a:gsLst>
                  <a:gs pos="0">
                    <a:srgbClr val="FFFF66"/>
                  </a:gs>
                  <a:gs pos="100000">
                    <a:srgbClr val="33CC33"/>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4" name="Rectangle 16"/>
              <p:cNvSpPr>
                <a:spLocks noChangeAspect="1" noChangeArrowheads="1"/>
              </p:cNvSpPr>
              <p:nvPr/>
            </p:nvSpPr>
            <p:spPr bwMode="auto">
              <a:xfrm flipH="1">
                <a:off x="2573" y="2118"/>
                <a:ext cx="957" cy="846"/>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5" name="Rectangle 17"/>
              <p:cNvSpPr>
                <a:spLocks noChangeAspect="1" noChangeArrowheads="1"/>
              </p:cNvSpPr>
              <p:nvPr/>
            </p:nvSpPr>
            <p:spPr bwMode="auto">
              <a:xfrm flipH="1">
                <a:off x="2573" y="2224"/>
                <a:ext cx="957" cy="134"/>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6" name="Rectangle 18"/>
              <p:cNvSpPr>
                <a:spLocks noChangeAspect="1" noChangeArrowheads="1"/>
              </p:cNvSpPr>
              <p:nvPr/>
            </p:nvSpPr>
            <p:spPr bwMode="auto">
              <a:xfrm flipH="1">
                <a:off x="2863" y="3098"/>
                <a:ext cx="376" cy="22"/>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7" name="Rectangle 19"/>
              <p:cNvSpPr>
                <a:spLocks noChangeAspect="1" noChangeArrowheads="1"/>
              </p:cNvSpPr>
              <p:nvPr/>
            </p:nvSpPr>
            <p:spPr bwMode="auto">
              <a:xfrm flipH="1">
                <a:off x="2698" y="986"/>
                <a:ext cx="707" cy="1388"/>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8" name="Rectangle 20"/>
              <p:cNvSpPr>
                <a:spLocks noChangeAspect="1" noChangeArrowheads="1"/>
              </p:cNvSpPr>
              <p:nvPr/>
            </p:nvSpPr>
            <p:spPr bwMode="auto">
              <a:xfrm flipH="1" flipV="1">
                <a:off x="2698" y="2336"/>
                <a:ext cx="707" cy="44"/>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9" name="Rectangle 21"/>
              <p:cNvSpPr>
                <a:spLocks noChangeAspect="1" noChangeArrowheads="1"/>
              </p:cNvSpPr>
              <p:nvPr/>
            </p:nvSpPr>
            <p:spPr bwMode="auto">
              <a:xfrm flipH="1">
                <a:off x="2698" y="942"/>
                <a:ext cx="707" cy="44"/>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0" name="Rectangle 22"/>
              <p:cNvSpPr>
                <a:spLocks noChangeAspect="1" noChangeArrowheads="1"/>
              </p:cNvSpPr>
              <p:nvPr/>
            </p:nvSpPr>
            <p:spPr bwMode="auto">
              <a:xfrm flipH="1">
                <a:off x="3072" y="942"/>
                <a:ext cx="43"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1" name="Rectangle 23"/>
              <p:cNvSpPr>
                <a:spLocks noChangeAspect="1" noChangeArrowheads="1"/>
              </p:cNvSpPr>
              <p:nvPr/>
            </p:nvSpPr>
            <p:spPr bwMode="auto">
              <a:xfrm flipH="1">
                <a:off x="2989" y="942"/>
                <a:ext cx="43"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2" name="Rectangle 24"/>
              <p:cNvSpPr>
                <a:spLocks noChangeAspect="1" noChangeArrowheads="1"/>
              </p:cNvSpPr>
              <p:nvPr/>
            </p:nvSpPr>
            <p:spPr bwMode="auto">
              <a:xfrm flipH="1">
                <a:off x="2905" y="948"/>
                <a:ext cx="43" cy="1432"/>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3" name="Rectangle 25"/>
              <p:cNvSpPr>
                <a:spLocks noChangeAspect="1" noChangeArrowheads="1"/>
              </p:cNvSpPr>
              <p:nvPr/>
            </p:nvSpPr>
            <p:spPr bwMode="auto">
              <a:xfrm>
                <a:off x="3238" y="942"/>
                <a:ext cx="41"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4" name="Rectangle 26"/>
              <p:cNvSpPr>
                <a:spLocks noChangeAspect="1" noChangeArrowheads="1"/>
              </p:cNvSpPr>
              <p:nvPr/>
            </p:nvSpPr>
            <p:spPr bwMode="auto">
              <a:xfrm>
                <a:off x="2822" y="942"/>
                <a:ext cx="40"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5" name="Rectangle 27"/>
              <p:cNvSpPr>
                <a:spLocks noChangeAspect="1" noChangeArrowheads="1"/>
              </p:cNvSpPr>
              <p:nvPr/>
            </p:nvSpPr>
            <p:spPr bwMode="auto">
              <a:xfrm flipH="1">
                <a:off x="3654" y="1988"/>
                <a:ext cx="42" cy="26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6" name="Rectangle 28"/>
              <p:cNvSpPr>
                <a:spLocks noChangeAspect="1" noChangeArrowheads="1"/>
              </p:cNvSpPr>
              <p:nvPr/>
            </p:nvSpPr>
            <p:spPr bwMode="auto">
              <a:xfrm flipH="1">
                <a:off x="3405" y="849"/>
                <a:ext cx="125" cy="9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7" name="Rectangle 29"/>
              <p:cNvSpPr>
                <a:spLocks noChangeAspect="1" noChangeArrowheads="1"/>
              </p:cNvSpPr>
              <p:nvPr/>
            </p:nvSpPr>
            <p:spPr bwMode="auto">
              <a:xfrm flipH="1">
                <a:off x="3530" y="812"/>
                <a:ext cx="41" cy="174"/>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8" name="Rectangle 30"/>
              <p:cNvSpPr>
                <a:spLocks noChangeAspect="1" noChangeArrowheads="1"/>
              </p:cNvSpPr>
              <p:nvPr/>
            </p:nvSpPr>
            <p:spPr bwMode="auto">
              <a:xfrm flipH="1">
                <a:off x="2614" y="1029"/>
                <a:ext cx="168" cy="44"/>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 name="Rectangle 31"/>
              <p:cNvSpPr>
                <a:spLocks noChangeAspect="1" noChangeArrowheads="1"/>
              </p:cNvSpPr>
              <p:nvPr/>
            </p:nvSpPr>
            <p:spPr bwMode="auto">
              <a:xfrm flipH="1">
                <a:off x="2573" y="986"/>
                <a:ext cx="41" cy="13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0" name="Rectangle 32"/>
              <p:cNvSpPr>
                <a:spLocks noChangeAspect="1" noChangeArrowheads="1"/>
              </p:cNvSpPr>
              <p:nvPr/>
            </p:nvSpPr>
            <p:spPr bwMode="auto">
              <a:xfrm flipH="1">
                <a:off x="2496" y="2304"/>
                <a:ext cx="240" cy="50"/>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1" name="Rectangle 33"/>
              <p:cNvSpPr>
                <a:spLocks noChangeAspect="1" noChangeArrowheads="1"/>
              </p:cNvSpPr>
              <p:nvPr/>
            </p:nvSpPr>
            <p:spPr bwMode="auto">
              <a:xfrm flipH="1">
                <a:off x="3155" y="942"/>
                <a:ext cx="44"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2" name="Rectangle 34"/>
              <p:cNvSpPr>
                <a:spLocks noChangeAspect="1" noChangeArrowheads="1"/>
              </p:cNvSpPr>
              <p:nvPr/>
            </p:nvSpPr>
            <p:spPr bwMode="auto">
              <a:xfrm flipH="1">
                <a:off x="2739" y="942"/>
                <a:ext cx="44"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3" name="Rectangle 35"/>
              <p:cNvSpPr>
                <a:spLocks noChangeAspect="1" noChangeArrowheads="1"/>
              </p:cNvSpPr>
              <p:nvPr/>
            </p:nvSpPr>
            <p:spPr bwMode="auto">
              <a:xfrm flipH="1">
                <a:off x="3322" y="942"/>
                <a:ext cx="43"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4" name="Rectangle 36"/>
              <p:cNvSpPr>
                <a:spLocks noChangeAspect="1" noChangeArrowheads="1"/>
              </p:cNvSpPr>
              <p:nvPr/>
            </p:nvSpPr>
            <p:spPr bwMode="auto">
              <a:xfrm flipH="1">
                <a:off x="2698" y="855"/>
                <a:ext cx="707" cy="9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5" name="Rectangle 37"/>
              <p:cNvSpPr>
                <a:spLocks noChangeAspect="1" noChangeArrowheads="1"/>
              </p:cNvSpPr>
              <p:nvPr/>
            </p:nvSpPr>
            <p:spPr bwMode="auto">
              <a:xfrm flipH="1">
                <a:off x="2496" y="2256"/>
                <a:ext cx="42" cy="131"/>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2086" name="AutoShape 38"/>
          <p:cNvCxnSpPr>
            <a:cxnSpLocks noChangeShapeType="1"/>
            <a:stCxn id="2066" idx="2"/>
            <a:endCxn id="2077" idx="1"/>
          </p:cNvCxnSpPr>
          <p:nvPr/>
        </p:nvCxnSpPr>
        <p:spPr bwMode="auto">
          <a:xfrm rot="16200000" flipV="1">
            <a:off x="6484938" y="2603500"/>
            <a:ext cx="2230437" cy="487363"/>
          </a:xfrm>
          <a:prstGeom prst="bentConnector4">
            <a:avLst>
              <a:gd name="adj1" fmla="val -10250"/>
              <a:gd name="adj2" fmla="val 146907"/>
            </a:avLst>
          </a:prstGeom>
          <a:noFill/>
          <a:ln w="38100">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8" name="AutoShape 40"/>
          <p:cNvCxnSpPr>
            <a:cxnSpLocks noChangeShapeType="1"/>
            <a:stCxn id="2262" idx="3"/>
          </p:cNvCxnSpPr>
          <p:nvPr/>
        </p:nvCxnSpPr>
        <p:spPr bwMode="auto">
          <a:xfrm flipV="1">
            <a:off x="2806700" y="1066800"/>
            <a:ext cx="317500" cy="817563"/>
          </a:xfrm>
          <a:prstGeom prst="bentConnector2">
            <a:avLst/>
          </a:prstGeom>
          <a:noFill/>
          <a:ln w="19050">
            <a:solidFill>
              <a:schemeClr val="accent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02" name="AutoShape 54"/>
          <p:cNvCxnSpPr>
            <a:cxnSpLocks noChangeShapeType="1"/>
            <a:stCxn id="2249" idx="2"/>
          </p:cNvCxnSpPr>
          <p:nvPr/>
        </p:nvCxnSpPr>
        <p:spPr bwMode="auto">
          <a:xfrm rot="16200000" flipH="1">
            <a:off x="2931319" y="3388519"/>
            <a:ext cx="228600" cy="1376362"/>
          </a:xfrm>
          <a:prstGeom prst="bentConnector2">
            <a:avLst/>
          </a:prstGeom>
          <a:noFill/>
          <a:ln w="19050">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103" name="Group 55"/>
          <p:cNvGrpSpPr>
            <a:grpSpLocks/>
          </p:cNvGrpSpPr>
          <p:nvPr/>
        </p:nvGrpSpPr>
        <p:grpSpPr bwMode="auto">
          <a:xfrm>
            <a:off x="52714" y="4451347"/>
            <a:ext cx="2322684" cy="617539"/>
            <a:chOff x="4128" y="1632"/>
            <a:chExt cx="1138" cy="303"/>
          </a:xfrm>
        </p:grpSpPr>
        <p:sp>
          <p:nvSpPr>
            <p:cNvPr id="2104" name="Rectangle 56"/>
            <p:cNvSpPr>
              <a:spLocks noChangeAspect="1" noChangeArrowheads="1"/>
            </p:cNvSpPr>
            <p:nvPr/>
          </p:nvSpPr>
          <p:spPr bwMode="auto">
            <a:xfrm rot="5400000">
              <a:off x="4617" y="1330"/>
              <a:ext cx="145" cy="893"/>
            </a:xfrm>
            <a:prstGeom prst="rect">
              <a:avLst/>
            </a:prstGeom>
            <a:gradFill rotWithShape="0">
              <a:gsLst>
                <a:gs pos="0">
                  <a:srgbClr val="FFFF66"/>
                </a:gs>
                <a:gs pos="100000">
                  <a:srgbClr val="3399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5" name="Rectangle 57"/>
            <p:cNvSpPr>
              <a:spLocks noChangeAspect="1" noChangeArrowheads="1"/>
            </p:cNvSpPr>
            <p:nvPr/>
          </p:nvSpPr>
          <p:spPr bwMode="auto">
            <a:xfrm rot="5400000">
              <a:off x="4163" y="1770"/>
              <a:ext cx="145" cy="14"/>
            </a:xfrm>
            <a:prstGeom prst="rect">
              <a:avLst/>
            </a:prstGeom>
            <a:gradFill rotWithShape="0">
              <a:gsLst>
                <a:gs pos="0">
                  <a:srgbClr val="FFFF66"/>
                </a:gs>
                <a:gs pos="100000">
                  <a:srgbClr val="3399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6" name="Rectangle 58"/>
            <p:cNvSpPr>
              <a:spLocks noChangeAspect="1" noChangeArrowheads="1"/>
            </p:cNvSpPr>
            <p:nvPr/>
          </p:nvSpPr>
          <p:spPr bwMode="auto">
            <a:xfrm rot="5400000">
              <a:off x="5071" y="1769"/>
              <a:ext cx="144" cy="14"/>
            </a:xfrm>
            <a:prstGeom prst="rect">
              <a:avLst/>
            </a:prstGeom>
            <a:gradFill rotWithShape="0">
              <a:gsLst>
                <a:gs pos="0">
                  <a:srgbClr val="FFFF66"/>
                </a:gs>
                <a:gs pos="100000">
                  <a:srgbClr val="3399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7" name="Rectangle 59"/>
            <p:cNvSpPr>
              <a:spLocks noChangeAspect="1" noChangeArrowheads="1"/>
            </p:cNvSpPr>
            <p:nvPr/>
          </p:nvSpPr>
          <p:spPr bwMode="auto">
            <a:xfrm rot="5400000">
              <a:off x="4683" y="1294"/>
              <a:ext cx="14" cy="922"/>
            </a:xfrm>
            <a:prstGeom prst="rect">
              <a:avLst/>
            </a:prstGeom>
            <a:gradFill rotWithShape="0">
              <a:gsLst>
                <a:gs pos="0">
                  <a:srgbClr val="FFFF66"/>
                </a:gs>
                <a:gs pos="100000">
                  <a:srgbClr val="3399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8" name="Rectangle 60"/>
            <p:cNvSpPr>
              <a:spLocks noChangeAspect="1" noChangeArrowheads="1"/>
            </p:cNvSpPr>
            <p:nvPr/>
          </p:nvSpPr>
          <p:spPr bwMode="auto">
            <a:xfrm rot="5400000">
              <a:off x="4682" y="1323"/>
              <a:ext cx="15" cy="922"/>
            </a:xfrm>
            <a:prstGeom prst="rect">
              <a:avLst/>
            </a:prstGeom>
            <a:gradFill rotWithShape="0">
              <a:gsLst>
                <a:gs pos="0">
                  <a:srgbClr val="FFFF66"/>
                </a:gs>
                <a:gs pos="100000">
                  <a:srgbClr val="3399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9" name="Rectangle 61"/>
            <p:cNvSpPr>
              <a:spLocks noChangeAspect="1" noChangeArrowheads="1"/>
            </p:cNvSpPr>
            <p:nvPr/>
          </p:nvSpPr>
          <p:spPr bwMode="auto">
            <a:xfrm rot="5400000">
              <a:off x="4682" y="1352"/>
              <a:ext cx="15" cy="922"/>
            </a:xfrm>
            <a:prstGeom prst="rect">
              <a:avLst/>
            </a:prstGeom>
            <a:gradFill rotWithShape="0">
              <a:gsLst>
                <a:gs pos="0">
                  <a:srgbClr val="FFFF66"/>
                </a:gs>
                <a:gs pos="100000">
                  <a:srgbClr val="3399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0" name="Rectangle 62"/>
            <p:cNvSpPr>
              <a:spLocks noChangeAspect="1" noChangeArrowheads="1"/>
            </p:cNvSpPr>
            <p:nvPr/>
          </p:nvSpPr>
          <p:spPr bwMode="auto">
            <a:xfrm rot="5400000" flipH="1">
              <a:off x="4683" y="1250"/>
              <a:ext cx="14" cy="922"/>
            </a:xfrm>
            <a:prstGeom prst="rect">
              <a:avLst/>
            </a:prstGeom>
            <a:gradFill rotWithShape="0">
              <a:gsLst>
                <a:gs pos="0">
                  <a:srgbClr val="FFFF66"/>
                </a:gs>
                <a:gs pos="100000">
                  <a:srgbClr val="3399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1" name="Rectangle 63"/>
            <p:cNvSpPr>
              <a:spLocks noChangeAspect="1" noChangeArrowheads="1"/>
            </p:cNvSpPr>
            <p:nvPr/>
          </p:nvSpPr>
          <p:spPr bwMode="auto">
            <a:xfrm rot="5400000" flipH="1">
              <a:off x="4683" y="1395"/>
              <a:ext cx="14" cy="922"/>
            </a:xfrm>
            <a:prstGeom prst="rect">
              <a:avLst/>
            </a:prstGeom>
            <a:gradFill rotWithShape="0">
              <a:gsLst>
                <a:gs pos="0">
                  <a:srgbClr val="FFFF66"/>
                </a:gs>
                <a:gs pos="100000">
                  <a:srgbClr val="3399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2" name="Rectangle 64"/>
            <p:cNvSpPr>
              <a:spLocks noChangeAspect="1" noChangeArrowheads="1"/>
            </p:cNvSpPr>
            <p:nvPr/>
          </p:nvSpPr>
          <p:spPr bwMode="auto">
            <a:xfrm rot="5400000">
              <a:off x="5078" y="1776"/>
              <a:ext cx="159" cy="15"/>
            </a:xfrm>
            <a:prstGeom prst="rect">
              <a:avLst/>
            </a:prstGeom>
            <a:gradFill rotWithShape="0">
              <a:gsLst>
                <a:gs pos="0">
                  <a:srgbClr val="FFFF66"/>
                </a:gs>
                <a:gs pos="100000">
                  <a:srgbClr val="3399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3" name="Rectangle 65"/>
            <p:cNvSpPr>
              <a:spLocks noChangeAspect="1" noChangeArrowheads="1"/>
            </p:cNvSpPr>
            <p:nvPr/>
          </p:nvSpPr>
          <p:spPr bwMode="auto">
            <a:xfrm rot="5400000">
              <a:off x="5150" y="1748"/>
              <a:ext cx="159" cy="72"/>
            </a:xfrm>
            <a:prstGeom prst="rect">
              <a:avLst/>
            </a:prstGeom>
            <a:solidFill>
              <a:srgbClr val="33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4" name="Rectangle 66"/>
            <p:cNvSpPr>
              <a:spLocks noChangeAspect="1" noChangeArrowheads="1"/>
            </p:cNvSpPr>
            <p:nvPr/>
          </p:nvSpPr>
          <p:spPr bwMode="auto">
            <a:xfrm rot="5400000">
              <a:off x="5078" y="1777"/>
              <a:ext cx="187" cy="14"/>
            </a:xfrm>
            <a:prstGeom prst="rect">
              <a:avLst/>
            </a:prstGeom>
            <a:gradFill rotWithShape="0">
              <a:gsLst>
                <a:gs pos="0">
                  <a:srgbClr val="FFFF66"/>
                </a:gs>
                <a:gs pos="100000">
                  <a:srgbClr val="3399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5" name="Rectangle 67"/>
            <p:cNvSpPr>
              <a:spLocks noChangeAspect="1" noChangeArrowheads="1"/>
            </p:cNvSpPr>
            <p:nvPr/>
          </p:nvSpPr>
          <p:spPr bwMode="auto">
            <a:xfrm rot="5400000">
              <a:off x="5093" y="1776"/>
              <a:ext cx="187" cy="15"/>
            </a:xfrm>
            <a:prstGeom prst="rect">
              <a:avLst/>
            </a:prstGeom>
            <a:gradFill rotWithShape="0">
              <a:gsLst>
                <a:gs pos="0">
                  <a:srgbClr val="FFFF66"/>
                </a:gs>
                <a:gs pos="100000">
                  <a:srgbClr val="3399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6" name="Rectangle 68"/>
            <p:cNvSpPr>
              <a:spLocks noChangeAspect="1" noChangeArrowheads="1"/>
            </p:cNvSpPr>
            <p:nvPr/>
          </p:nvSpPr>
          <p:spPr bwMode="auto">
            <a:xfrm rot="5400000">
              <a:off x="5201" y="1653"/>
              <a:ext cx="58" cy="43"/>
            </a:xfrm>
            <a:prstGeom prst="rect">
              <a:avLst/>
            </a:prstGeom>
            <a:solidFill>
              <a:srgbClr val="33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7" name="Rectangle 69"/>
            <p:cNvSpPr>
              <a:spLocks noChangeAspect="1" noChangeArrowheads="1"/>
            </p:cNvSpPr>
            <p:nvPr/>
          </p:nvSpPr>
          <p:spPr bwMode="auto">
            <a:xfrm rot="5400000">
              <a:off x="5223" y="1603"/>
              <a:ext cx="14" cy="72"/>
            </a:xfrm>
            <a:prstGeom prst="rect">
              <a:avLst/>
            </a:prstGeom>
            <a:gradFill rotWithShape="0">
              <a:gsLst>
                <a:gs pos="0">
                  <a:srgbClr val="FFFF66"/>
                </a:gs>
                <a:gs pos="100000">
                  <a:srgbClr val="3399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8" name="Rectangle 70"/>
            <p:cNvSpPr>
              <a:spLocks noChangeAspect="1" noChangeArrowheads="1"/>
            </p:cNvSpPr>
            <p:nvPr/>
          </p:nvSpPr>
          <p:spPr bwMode="auto">
            <a:xfrm rot="5400000">
              <a:off x="4084" y="1748"/>
              <a:ext cx="159" cy="72"/>
            </a:xfrm>
            <a:prstGeom prst="rect">
              <a:avLst/>
            </a:prstGeom>
            <a:gradFill rotWithShape="0">
              <a:gsLst>
                <a:gs pos="0">
                  <a:srgbClr val="FFFF66"/>
                </a:gs>
                <a:gs pos="100000">
                  <a:srgbClr val="3399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9" name="Rectangle 71"/>
            <p:cNvSpPr>
              <a:spLocks noChangeAspect="1" noChangeArrowheads="1"/>
            </p:cNvSpPr>
            <p:nvPr/>
          </p:nvSpPr>
          <p:spPr bwMode="auto">
            <a:xfrm rot="5400000">
              <a:off x="4113" y="1777"/>
              <a:ext cx="187" cy="14"/>
            </a:xfrm>
            <a:prstGeom prst="rect">
              <a:avLst/>
            </a:prstGeom>
            <a:gradFill rotWithShape="0">
              <a:gsLst>
                <a:gs pos="0">
                  <a:srgbClr val="FFFF66"/>
                </a:gs>
                <a:gs pos="100000">
                  <a:srgbClr val="3399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0" name="Rectangle 72"/>
            <p:cNvSpPr>
              <a:spLocks noChangeAspect="1" noChangeArrowheads="1"/>
            </p:cNvSpPr>
            <p:nvPr/>
          </p:nvSpPr>
          <p:spPr bwMode="auto">
            <a:xfrm rot="5400000">
              <a:off x="4128" y="1776"/>
              <a:ext cx="187" cy="15"/>
            </a:xfrm>
            <a:prstGeom prst="rect">
              <a:avLst/>
            </a:prstGeom>
            <a:gradFill rotWithShape="0">
              <a:gsLst>
                <a:gs pos="0">
                  <a:srgbClr val="FFFF66"/>
                </a:gs>
                <a:gs pos="100000">
                  <a:srgbClr val="3399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1" name="Rectangle 73"/>
            <p:cNvSpPr>
              <a:spLocks noChangeAspect="1" noChangeArrowheads="1"/>
            </p:cNvSpPr>
            <p:nvPr/>
          </p:nvSpPr>
          <p:spPr bwMode="auto">
            <a:xfrm rot="5400000">
              <a:off x="5201" y="1870"/>
              <a:ext cx="58" cy="44"/>
            </a:xfrm>
            <a:prstGeom prst="rect">
              <a:avLst/>
            </a:prstGeom>
            <a:solidFill>
              <a:srgbClr val="33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2" name="Rectangle 74"/>
            <p:cNvSpPr>
              <a:spLocks noChangeAspect="1" noChangeArrowheads="1"/>
            </p:cNvSpPr>
            <p:nvPr/>
          </p:nvSpPr>
          <p:spPr bwMode="auto">
            <a:xfrm rot="5400000">
              <a:off x="5223" y="1892"/>
              <a:ext cx="14" cy="72"/>
            </a:xfrm>
            <a:prstGeom prst="rect">
              <a:avLst/>
            </a:prstGeom>
            <a:gradFill rotWithShape="0">
              <a:gsLst>
                <a:gs pos="0">
                  <a:srgbClr val="FFFF66"/>
                </a:gs>
                <a:gs pos="100000">
                  <a:srgbClr val="3399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3" name="Rectangle 75"/>
            <p:cNvSpPr>
              <a:spLocks noChangeAspect="1" noChangeArrowheads="1"/>
            </p:cNvSpPr>
            <p:nvPr/>
          </p:nvSpPr>
          <p:spPr bwMode="auto">
            <a:xfrm rot="5400000">
              <a:off x="4632" y="1618"/>
              <a:ext cx="57" cy="116"/>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4" name="Rectangle 76"/>
            <p:cNvSpPr>
              <a:spLocks noChangeAspect="1" noChangeArrowheads="1"/>
            </p:cNvSpPr>
            <p:nvPr/>
          </p:nvSpPr>
          <p:spPr bwMode="auto">
            <a:xfrm rot="5400000">
              <a:off x="4653" y="1568"/>
              <a:ext cx="15" cy="144"/>
            </a:xfrm>
            <a:prstGeom prst="rect">
              <a:avLst/>
            </a:prstGeom>
            <a:gradFill rotWithShape="0">
              <a:gsLst>
                <a:gs pos="0">
                  <a:srgbClr val="FFFF66"/>
                </a:gs>
                <a:gs pos="100000">
                  <a:srgbClr val="3399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5" name="Rectangle 77"/>
            <p:cNvSpPr>
              <a:spLocks noChangeAspect="1" noChangeArrowheads="1"/>
            </p:cNvSpPr>
            <p:nvPr/>
          </p:nvSpPr>
          <p:spPr bwMode="auto">
            <a:xfrm rot="5400000">
              <a:off x="4647" y="1863"/>
              <a:ext cx="43" cy="43"/>
            </a:xfrm>
            <a:prstGeom prst="rect">
              <a:avLst/>
            </a:prstGeom>
            <a:solidFill>
              <a:srgbClr val="33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6" name="Rectangle 78"/>
            <p:cNvSpPr>
              <a:spLocks noChangeAspect="1" noChangeArrowheads="1"/>
            </p:cNvSpPr>
            <p:nvPr/>
          </p:nvSpPr>
          <p:spPr bwMode="auto">
            <a:xfrm rot="5400000">
              <a:off x="4660" y="1878"/>
              <a:ext cx="15" cy="72"/>
            </a:xfrm>
            <a:prstGeom prst="rect">
              <a:avLst/>
            </a:prstGeom>
            <a:gradFill rotWithShape="0">
              <a:gsLst>
                <a:gs pos="0">
                  <a:srgbClr val="FFFF66"/>
                </a:gs>
                <a:gs pos="100000">
                  <a:srgbClr val="3399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7" name="Rectangle 79"/>
            <p:cNvSpPr>
              <a:spLocks noChangeAspect="1" noChangeArrowheads="1"/>
            </p:cNvSpPr>
            <p:nvPr/>
          </p:nvSpPr>
          <p:spPr bwMode="auto">
            <a:xfrm rot="5400000">
              <a:off x="4257" y="1676"/>
              <a:ext cx="43" cy="14"/>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8" name="Rectangle 80"/>
            <p:cNvSpPr>
              <a:spLocks noChangeAspect="1" noChangeArrowheads="1"/>
            </p:cNvSpPr>
            <p:nvPr/>
          </p:nvSpPr>
          <p:spPr bwMode="auto">
            <a:xfrm>
              <a:off x="4258" y="1647"/>
              <a:ext cx="43" cy="14"/>
            </a:xfrm>
            <a:prstGeom prst="rect">
              <a:avLst/>
            </a:prstGeom>
            <a:gradFill rotWithShape="0">
              <a:gsLst>
                <a:gs pos="0">
                  <a:srgbClr val="FFFF66"/>
                </a:gs>
                <a:gs pos="100000">
                  <a:srgbClr val="3399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9" name="Rectangle 81"/>
            <p:cNvSpPr>
              <a:spLocks noChangeAspect="1" noChangeArrowheads="1"/>
            </p:cNvSpPr>
            <p:nvPr/>
          </p:nvSpPr>
          <p:spPr bwMode="auto">
            <a:xfrm rot="5400000">
              <a:off x="5064" y="1676"/>
              <a:ext cx="43" cy="14"/>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30" name="Rectangle 82"/>
            <p:cNvSpPr>
              <a:spLocks noChangeAspect="1" noChangeArrowheads="1"/>
            </p:cNvSpPr>
            <p:nvPr/>
          </p:nvSpPr>
          <p:spPr bwMode="auto">
            <a:xfrm>
              <a:off x="5064" y="1647"/>
              <a:ext cx="44" cy="14"/>
            </a:xfrm>
            <a:prstGeom prst="rect">
              <a:avLst/>
            </a:prstGeom>
            <a:gradFill rotWithShape="0">
              <a:gsLst>
                <a:gs pos="0">
                  <a:srgbClr val="FFFF66"/>
                </a:gs>
                <a:gs pos="100000">
                  <a:srgbClr val="3399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cxnSp>
        <p:nvCxnSpPr>
          <p:cNvPr id="2131" name="AutoShape 83"/>
          <p:cNvCxnSpPr>
            <a:cxnSpLocks noChangeShapeType="1"/>
            <a:stCxn id="2258" idx="1"/>
            <a:endCxn id="2124" idx="1"/>
          </p:cNvCxnSpPr>
          <p:nvPr/>
        </p:nvCxnSpPr>
        <p:spPr bwMode="auto">
          <a:xfrm rot="10800000" flipV="1">
            <a:off x="1139558" y="2956556"/>
            <a:ext cx="613042" cy="1495809"/>
          </a:xfrm>
          <a:prstGeom prst="bentConnector2">
            <a:avLst/>
          </a:prstGeom>
          <a:noFill/>
          <a:ln w="28575">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2" name="AutoShape 84"/>
          <p:cNvCxnSpPr>
            <a:cxnSpLocks noChangeShapeType="1"/>
            <a:stCxn id="2126" idx="3"/>
            <a:endCxn id="2156" idx="1"/>
          </p:cNvCxnSpPr>
          <p:nvPr/>
        </p:nvCxnSpPr>
        <p:spPr bwMode="auto">
          <a:xfrm rot="16200000" flipH="1">
            <a:off x="4103290" y="2091928"/>
            <a:ext cx="186266" cy="6085154"/>
          </a:xfrm>
          <a:prstGeom prst="bentConnector2">
            <a:avLst/>
          </a:prstGeom>
          <a:noFill/>
          <a:ln w="28575">
            <a:solidFill>
              <a:srgbClr val="0099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33" name="Text Box 85"/>
          <p:cNvSpPr txBox="1">
            <a:spLocks noChangeArrowheads="1"/>
          </p:cNvSpPr>
          <p:nvPr/>
        </p:nvSpPr>
        <p:spPr bwMode="auto">
          <a:xfrm>
            <a:off x="7467600" y="3352800"/>
            <a:ext cx="7620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800">
                <a:latin typeface="Arial" charset="0"/>
              </a:rPr>
              <a:t>Evaporator</a:t>
            </a:r>
          </a:p>
          <a:p>
            <a:r>
              <a:rPr lang="en-US" altLang="en-US" sz="800">
                <a:latin typeface="Arial" charset="0"/>
              </a:rPr>
              <a:t>Effect 1</a:t>
            </a:r>
          </a:p>
        </p:txBody>
      </p:sp>
      <p:sp>
        <p:nvSpPr>
          <p:cNvPr id="2134" name="Text Box 86"/>
          <p:cNvSpPr txBox="1">
            <a:spLocks noChangeArrowheads="1"/>
          </p:cNvSpPr>
          <p:nvPr/>
        </p:nvSpPr>
        <p:spPr bwMode="auto">
          <a:xfrm>
            <a:off x="365283" y="4924886"/>
            <a:ext cx="762000" cy="2143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800" dirty="0">
                <a:latin typeface="Arial" charset="0"/>
              </a:rPr>
              <a:t>Condenser</a:t>
            </a:r>
          </a:p>
        </p:txBody>
      </p:sp>
      <p:cxnSp>
        <p:nvCxnSpPr>
          <p:cNvPr id="2135" name="AutoShape 87"/>
          <p:cNvCxnSpPr>
            <a:cxnSpLocks noChangeShapeType="1"/>
            <a:endCxn id="2056" idx="3"/>
          </p:cNvCxnSpPr>
          <p:nvPr/>
        </p:nvCxnSpPr>
        <p:spPr bwMode="auto">
          <a:xfrm rot="10800000">
            <a:off x="8308975" y="2584450"/>
            <a:ext cx="606425" cy="6350"/>
          </a:xfrm>
          <a:prstGeom prst="bentConnector3">
            <a:avLst>
              <a:gd name="adj1" fmla="val 50000"/>
            </a:avLst>
          </a:prstGeom>
          <a:noFill/>
          <a:ln w="38100">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 name="AutoShape 88"/>
          <p:cNvCxnSpPr>
            <a:cxnSpLocks noChangeShapeType="1"/>
            <a:stCxn id="2085" idx="3"/>
            <a:endCxn id="2289" idx="0"/>
          </p:cNvCxnSpPr>
          <p:nvPr/>
        </p:nvCxnSpPr>
        <p:spPr bwMode="auto">
          <a:xfrm>
            <a:off x="8364538" y="3160713"/>
            <a:ext cx="322262" cy="1792287"/>
          </a:xfrm>
          <a:prstGeom prst="bentConnector2">
            <a:avLst/>
          </a:prstGeom>
          <a:noFill/>
          <a:ln w="28575">
            <a:solidFill>
              <a:srgbClr val="00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7" name="AutoShape 89"/>
          <p:cNvCxnSpPr>
            <a:cxnSpLocks noChangeShapeType="1"/>
            <a:stCxn id="2079" idx="3"/>
            <a:endCxn id="2143" idx="2"/>
          </p:cNvCxnSpPr>
          <p:nvPr/>
        </p:nvCxnSpPr>
        <p:spPr bwMode="auto">
          <a:xfrm flipV="1">
            <a:off x="8293100" y="1235075"/>
            <a:ext cx="203200" cy="649288"/>
          </a:xfrm>
          <a:prstGeom prst="bentConnector2">
            <a:avLst/>
          </a:prstGeom>
          <a:noFill/>
          <a:ln w="12700">
            <a:solidFill>
              <a:srgbClr val="FFCC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38" name="Text Box 90"/>
          <p:cNvSpPr txBox="1">
            <a:spLocks noChangeArrowheads="1"/>
          </p:cNvSpPr>
          <p:nvPr/>
        </p:nvSpPr>
        <p:spPr bwMode="auto">
          <a:xfrm>
            <a:off x="8229600" y="1981200"/>
            <a:ext cx="914400" cy="549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latin typeface="Arial" charset="0"/>
              </a:rPr>
              <a:t>Geothermal</a:t>
            </a:r>
          </a:p>
          <a:p>
            <a:r>
              <a:rPr lang="en-US" altLang="en-US" sz="1000">
                <a:latin typeface="Arial" charset="0"/>
              </a:rPr>
              <a:t>Steam</a:t>
            </a:r>
          </a:p>
          <a:p>
            <a:r>
              <a:rPr lang="en-US" altLang="en-US" sz="1000">
                <a:latin typeface="Arial" charset="0"/>
              </a:rPr>
              <a:t>212</a:t>
            </a:r>
            <a:r>
              <a:rPr lang="en-US" altLang="en-US" sz="1000">
                <a:latin typeface="Symbol" pitchFamily="18" charset="2"/>
                <a:sym typeface="Symbol" pitchFamily="18" charset="2"/>
              </a:rPr>
              <a:t></a:t>
            </a:r>
            <a:r>
              <a:rPr lang="en-US" altLang="en-US" sz="1000">
                <a:latin typeface="Arial" charset="0"/>
                <a:sym typeface="Symbol" pitchFamily="18" charset="2"/>
              </a:rPr>
              <a:t>F</a:t>
            </a:r>
            <a:endParaRPr lang="en-US" altLang="en-US" sz="1000">
              <a:latin typeface="Arial" charset="0"/>
            </a:endParaRPr>
          </a:p>
        </p:txBody>
      </p:sp>
      <p:sp>
        <p:nvSpPr>
          <p:cNvPr id="2143" name="Text Box 95"/>
          <p:cNvSpPr txBox="1">
            <a:spLocks noChangeArrowheads="1"/>
          </p:cNvSpPr>
          <p:nvPr/>
        </p:nvSpPr>
        <p:spPr bwMode="auto">
          <a:xfrm>
            <a:off x="7848600" y="838200"/>
            <a:ext cx="12954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latin typeface="Arial" charset="0"/>
              </a:rPr>
              <a:t>Non-Condensable</a:t>
            </a:r>
          </a:p>
          <a:p>
            <a:r>
              <a:rPr lang="en-US" altLang="en-US" sz="1000">
                <a:latin typeface="Arial" charset="0"/>
              </a:rPr>
              <a:t>Gasses to Vacuum</a:t>
            </a:r>
          </a:p>
        </p:txBody>
      </p:sp>
      <p:sp>
        <p:nvSpPr>
          <p:cNvPr id="2156" name="Text Box 108"/>
          <p:cNvSpPr txBox="1">
            <a:spLocks noChangeArrowheads="1"/>
          </p:cNvSpPr>
          <p:nvPr/>
        </p:nvSpPr>
        <p:spPr bwMode="auto">
          <a:xfrm>
            <a:off x="7239000" y="4953000"/>
            <a:ext cx="1066800" cy="549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latin typeface="Arial" charset="0"/>
              </a:rPr>
              <a:t>Distilled Water</a:t>
            </a:r>
          </a:p>
          <a:p>
            <a:r>
              <a:rPr lang="en-US" altLang="en-US" sz="1000">
                <a:latin typeface="Arial" charset="0"/>
              </a:rPr>
              <a:t>80% to 90% of</a:t>
            </a:r>
          </a:p>
          <a:p>
            <a:r>
              <a:rPr lang="en-US" altLang="en-US" sz="1000">
                <a:latin typeface="Arial" charset="0"/>
              </a:rPr>
              <a:t>Feed Source</a:t>
            </a:r>
          </a:p>
        </p:txBody>
      </p:sp>
      <p:sp>
        <p:nvSpPr>
          <p:cNvPr id="2157" name="Text Box 109"/>
          <p:cNvSpPr txBox="1">
            <a:spLocks noChangeArrowheads="1"/>
          </p:cNvSpPr>
          <p:nvPr/>
        </p:nvSpPr>
        <p:spPr bwMode="auto">
          <a:xfrm>
            <a:off x="7620000" y="5867400"/>
            <a:ext cx="1295400" cy="701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latin typeface="Arial" charset="0"/>
              </a:rPr>
              <a:t>Saline Water</a:t>
            </a:r>
          </a:p>
          <a:p>
            <a:r>
              <a:rPr lang="en-US" altLang="en-US" sz="1000">
                <a:latin typeface="Arial" charset="0"/>
              </a:rPr>
              <a:t>Concentrate</a:t>
            </a:r>
          </a:p>
          <a:p>
            <a:r>
              <a:rPr lang="en-US" altLang="en-US" sz="1000">
                <a:latin typeface="Arial" charset="0"/>
              </a:rPr>
              <a:t>10% to 20% of</a:t>
            </a:r>
          </a:p>
          <a:p>
            <a:r>
              <a:rPr lang="en-US" altLang="en-US" sz="1000">
                <a:latin typeface="Arial" charset="0"/>
              </a:rPr>
              <a:t>Feed Source</a:t>
            </a:r>
          </a:p>
        </p:txBody>
      </p:sp>
      <p:sp>
        <p:nvSpPr>
          <p:cNvPr id="2164" name="Text Box 116"/>
          <p:cNvSpPr txBox="1">
            <a:spLocks noChangeArrowheads="1"/>
          </p:cNvSpPr>
          <p:nvPr/>
        </p:nvSpPr>
        <p:spPr bwMode="auto">
          <a:xfrm>
            <a:off x="0" y="508994"/>
            <a:ext cx="9144000" cy="2616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100" b="1" dirty="0" smtClean="0"/>
              <a:t>Reverse </a:t>
            </a:r>
            <a:r>
              <a:rPr lang="en-US" altLang="en-US" sz="1100" b="1" dirty="0"/>
              <a:t>Feed Operation with ‘N’ Effects and </a:t>
            </a:r>
            <a:r>
              <a:rPr lang="en-US" altLang="en-US" sz="1100" b="1" dirty="0" smtClean="0"/>
              <a:t>Non-Commercial Atmospheric Flash </a:t>
            </a:r>
            <a:r>
              <a:rPr lang="en-US" altLang="en-US" sz="1100" b="1" dirty="0"/>
              <a:t>Geothermal Steam as </a:t>
            </a:r>
            <a:r>
              <a:rPr lang="en-US" altLang="en-US" sz="1100" b="1" dirty="0" smtClean="0"/>
              <a:t>the Primary </a:t>
            </a:r>
            <a:r>
              <a:rPr lang="en-US" altLang="en-US" sz="1100" b="1" dirty="0"/>
              <a:t>Heat Source</a:t>
            </a:r>
          </a:p>
        </p:txBody>
      </p:sp>
      <p:grpSp>
        <p:nvGrpSpPr>
          <p:cNvPr id="2165" name="Group 117"/>
          <p:cNvGrpSpPr>
            <a:grpSpLocks/>
          </p:cNvGrpSpPr>
          <p:nvPr/>
        </p:nvGrpSpPr>
        <p:grpSpPr bwMode="auto">
          <a:xfrm flipH="1">
            <a:off x="5562600" y="1600200"/>
            <a:ext cx="1125538" cy="2362200"/>
            <a:chOff x="2400" y="240"/>
            <a:chExt cx="823" cy="1728"/>
          </a:xfrm>
        </p:grpSpPr>
        <p:sp>
          <p:nvSpPr>
            <p:cNvPr id="2166" name="Rectangle 118"/>
            <p:cNvSpPr>
              <a:spLocks noChangeArrowheads="1"/>
            </p:cNvSpPr>
            <p:nvPr/>
          </p:nvSpPr>
          <p:spPr bwMode="auto">
            <a:xfrm>
              <a:off x="2441" y="1639"/>
              <a:ext cx="82" cy="41"/>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167" name="Group 119"/>
            <p:cNvGrpSpPr>
              <a:grpSpLocks/>
            </p:cNvGrpSpPr>
            <p:nvPr/>
          </p:nvGrpSpPr>
          <p:grpSpPr bwMode="auto">
            <a:xfrm flipH="1">
              <a:off x="2441" y="857"/>
              <a:ext cx="102" cy="206"/>
              <a:chOff x="3168" y="1296"/>
              <a:chExt cx="119" cy="240"/>
            </a:xfrm>
          </p:grpSpPr>
          <p:sp>
            <p:nvSpPr>
              <p:cNvPr id="2168" name="Rectangle 120"/>
              <p:cNvSpPr>
                <a:spLocks noChangeArrowheads="1"/>
              </p:cNvSpPr>
              <p:nvPr/>
            </p:nvSpPr>
            <p:spPr bwMode="auto">
              <a:xfrm>
                <a:off x="3168" y="1344"/>
                <a:ext cx="96" cy="144"/>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9" name="Rectangle 121"/>
              <p:cNvSpPr>
                <a:spLocks noChangeArrowheads="1"/>
              </p:cNvSpPr>
              <p:nvPr/>
            </p:nvSpPr>
            <p:spPr bwMode="auto">
              <a:xfrm>
                <a:off x="3264" y="1296"/>
                <a:ext cx="23" cy="24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170" name="Rectangle 122"/>
            <p:cNvSpPr>
              <a:spLocks noChangeArrowheads="1"/>
            </p:cNvSpPr>
            <p:nvPr/>
          </p:nvSpPr>
          <p:spPr bwMode="auto">
            <a:xfrm>
              <a:off x="3058" y="1639"/>
              <a:ext cx="83" cy="41"/>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171" name="Group 123"/>
            <p:cNvGrpSpPr>
              <a:grpSpLocks/>
            </p:cNvGrpSpPr>
            <p:nvPr/>
          </p:nvGrpSpPr>
          <p:grpSpPr bwMode="auto">
            <a:xfrm>
              <a:off x="2400" y="240"/>
              <a:ext cx="823" cy="1728"/>
              <a:chOff x="2496" y="768"/>
              <a:chExt cx="1200" cy="2352"/>
            </a:xfrm>
          </p:grpSpPr>
          <p:sp>
            <p:nvSpPr>
              <p:cNvPr id="2172" name="Rectangle 124"/>
              <p:cNvSpPr>
                <a:spLocks noChangeAspect="1" noChangeArrowheads="1"/>
              </p:cNvSpPr>
              <p:nvPr/>
            </p:nvSpPr>
            <p:spPr bwMode="auto">
              <a:xfrm flipH="1">
                <a:off x="3446" y="2031"/>
                <a:ext cx="208" cy="174"/>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 name="Oval 125"/>
              <p:cNvSpPr>
                <a:spLocks noChangeAspect="1" noChangeArrowheads="1"/>
              </p:cNvSpPr>
              <p:nvPr/>
            </p:nvSpPr>
            <p:spPr bwMode="auto">
              <a:xfrm flipH="1">
                <a:off x="2698" y="768"/>
                <a:ext cx="707" cy="179"/>
              </a:xfrm>
              <a:prstGeom prst="ellipse">
                <a:avLst/>
              </a:prstGeom>
              <a:gradFill rotWithShape="0">
                <a:gsLst>
                  <a:gs pos="0">
                    <a:srgbClr val="FFFF66"/>
                  </a:gs>
                  <a:gs pos="100000">
                    <a:srgbClr val="33CC33"/>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4" name="Rectangle 126"/>
              <p:cNvSpPr>
                <a:spLocks noChangeAspect="1" noChangeArrowheads="1"/>
              </p:cNvSpPr>
              <p:nvPr/>
            </p:nvSpPr>
            <p:spPr bwMode="auto">
              <a:xfrm flipH="1">
                <a:off x="2906" y="3030"/>
                <a:ext cx="290" cy="68"/>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5" name="Oval 127"/>
              <p:cNvSpPr>
                <a:spLocks noChangeAspect="1" noChangeArrowheads="1"/>
              </p:cNvSpPr>
              <p:nvPr/>
            </p:nvSpPr>
            <p:spPr bwMode="auto">
              <a:xfrm flipH="1">
                <a:off x="2573" y="2874"/>
                <a:ext cx="957" cy="180"/>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6" name="Oval 128"/>
              <p:cNvSpPr>
                <a:spLocks noChangeAspect="1" noChangeArrowheads="1"/>
              </p:cNvSpPr>
              <p:nvPr/>
            </p:nvSpPr>
            <p:spPr bwMode="auto">
              <a:xfrm flipH="1">
                <a:off x="2573" y="1988"/>
                <a:ext cx="957" cy="236"/>
              </a:xfrm>
              <a:prstGeom prst="ellipse">
                <a:avLst/>
              </a:prstGeom>
              <a:gradFill rotWithShape="0">
                <a:gsLst>
                  <a:gs pos="0">
                    <a:srgbClr val="FFFF66"/>
                  </a:gs>
                  <a:gs pos="100000">
                    <a:srgbClr val="33CC33"/>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7" name="Rectangle 129"/>
              <p:cNvSpPr>
                <a:spLocks noChangeAspect="1" noChangeArrowheads="1"/>
              </p:cNvSpPr>
              <p:nvPr/>
            </p:nvSpPr>
            <p:spPr bwMode="auto">
              <a:xfrm flipH="1">
                <a:off x="2573" y="2118"/>
                <a:ext cx="957" cy="846"/>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8" name="Rectangle 130"/>
              <p:cNvSpPr>
                <a:spLocks noChangeAspect="1" noChangeArrowheads="1"/>
              </p:cNvSpPr>
              <p:nvPr/>
            </p:nvSpPr>
            <p:spPr bwMode="auto">
              <a:xfrm flipH="1">
                <a:off x="2573" y="2224"/>
                <a:ext cx="957" cy="134"/>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9" name="Rectangle 131"/>
              <p:cNvSpPr>
                <a:spLocks noChangeAspect="1" noChangeArrowheads="1"/>
              </p:cNvSpPr>
              <p:nvPr/>
            </p:nvSpPr>
            <p:spPr bwMode="auto">
              <a:xfrm flipH="1">
                <a:off x="2863" y="3098"/>
                <a:ext cx="376" cy="22"/>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0" name="Rectangle 132"/>
              <p:cNvSpPr>
                <a:spLocks noChangeAspect="1" noChangeArrowheads="1"/>
              </p:cNvSpPr>
              <p:nvPr/>
            </p:nvSpPr>
            <p:spPr bwMode="auto">
              <a:xfrm flipH="1">
                <a:off x="2698" y="986"/>
                <a:ext cx="707" cy="1388"/>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 name="Rectangle 133"/>
              <p:cNvSpPr>
                <a:spLocks noChangeAspect="1" noChangeArrowheads="1"/>
              </p:cNvSpPr>
              <p:nvPr/>
            </p:nvSpPr>
            <p:spPr bwMode="auto">
              <a:xfrm flipH="1" flipV="1">
                <a:off x="2698" y="2336"/>
                <a:ext cx="707" cy="44"/>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2" name="Rectangle 134"/>
              <p:cNvSpPr>
                <a:spLocks noChangeAspect="1" noChangeArrowheads="1"/>
              </p:cNvSpPr>
              <p:nvPr/>
            </p:nvSpPr>
            <p:spPr bwMode="auto">
              <a:xfrm flipH="1">
                <a:off x="2698" y="942"/>
                <a:ext cx="707" cy="44"/>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3" name="Rectangle 135"/>
              <p:cNvSpPr>
                <a:spLocks noChangeAspect="1" noChangeArrowheads="1"/>
              </p:cNvSpPr>
              <p:nvPr/>
            </p:nvSpPr>
            <p:spPr bwMode="auto">
              <a:xfrm flipH="1">
                <a:off x="3072" y="942"/>
                <a:ext cx="43"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4" name="Rectangle 136"/>
              <p:cNvSpPr>
                <a:spLocks noChangeAspect="1" noChangeArrowheads="1"/>
              </p:cNvSpPr>
              <p:nvPr/>
            </p:nvSpPr>
            <p:spPr bwMode="auto">
              <a:xfrm flipH="1">
                <a:off x="2989" y="942"/>
                <a:ext cx="43"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5" name="Rectangle 137"/>
              <p:cNvSpPr>
                <a:spLocks noChangeAspect="1" noChangeArrowheads="1"/>
              </p:cNvSpPr>
              <p:nvPr/>
            </p:nvSpPr>
            <p:spPr bwMode="auto">
              <a:xfrm flipH="1">
                <a:off x="2905" y="948"/>
                <a:ext cx="43" cy="1432"/>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6" name="Rectangle 138"/>
              <p:cNvSpPr>
                <a:spLocks noChangeAspect="1" noChangeArrowheads="1"/>
              </p:cNvSpPr>
              <p:nvPr/>
            </p:nvSpPr>
            <p:spPr bwMode="auto">
              <a:xfrm>
                <a:off x="3238" y="942"/>
                <a:ext cx="41"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7" name="Rectangle 139"/>
              <p:cNvSpPr>
                <a:spLocks noChangeAspect="1" noChangeArrowheads="1"/>
              </p:cNvSpPr>
              <p:nvPr/>
            </p:nvSpPr>
            <p:spPr bwMode="auto">
              <a:xfrm>
                <a:off x="2822" y="942"/>
                <a:ext cx="40"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8" name="Rectangle 140"/>
              <p:cNvSpPr>
                <a:spLocks noChangeAspect="1" noChangeArrowheads="1"/>
              </p:cNvSpPr>
              <p:nvPr/>
            </p:nvSpPr>
            <p:spPr bwMode="auto">
              <a:xfrm flipH="1">
                <a:off x="3654" y="1988"/>
                <a:ext cx="42" cy="26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9" name="Rectangle 141"/>
              <p:cNvSpPr>
                <a:spLocks noChangeAspect="1" noChangeArrowheads="1"/>
              </p:cNvSpPr>
              <p:nvPr/>
            </p:nvSpPr>
            <p:spPr bwMode="auto">
              <a:xfrm flipH="1">
                <a:off x="3405" y="849"/>
                <a:ext cx="125" cy="9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0" name="Rectangle 142"/>
              <p:cNvSpPr>
                <a:spLocks noChangeAspect="1" noChangeArrowheads="1"/>
              </p:cNvSpPr>
              <p:nvPr/>
            </p:nvSpPr>
            <p:spPr bwMode="auto">
              <a:xfrm flipH="1">
                <a:off x="3530" y="812"/>
                <a:ext cx="41" cy="174"/>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1" name="Rectangle 143"/>
              <p:cNvSpPr>
                <a:spLocks noChangeAspect="1" noChangeArrowheads="1"/>
              </p:cNvSpPr>
              <p:nvPr/>
            </p:nvSpPr>
            <p:spPr bwMode="auto">
              <a:xfrm flipH="1">
                <a:off x="2614" y="1029"/>
                <a:ext cx="168" cy="44"/>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2" name="Rectangle 144"/>
              <p:cNvSpPr>
                <a:spLocks noChangeAspect="1" noChangeArrowheads="1"/>
              </p:cNvSpPr>
              <p:nvPr/>
            </p:nvSpPr>
            <p:spPr bwMode="auto">
              <a:xfrm flipH="1">
                <a:off x="2573" y="986"/>
                <a:ext cx="41" cy="13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3" name="Rectangle 145"/>
              <p:cNvSpPr>
                <a:spLocks noChangeAspect="1" noChangeArrowheads="1"/>
              </p:cNvSpPr>
              <p:nvPr/>
            </p:nvSpPr>
            <p:spPr bwMode="auto">
              <a:xfrm flipH="1">
                <a:off x="2496" y="2304"/>
                <a:ext cx="240" cy="50"/>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4" name="Rectangle 146"/>
              <p:cNvSpPr>
                <a:spLocks noChangeAspect="1" noChangeArrowheads="1"/>
              </p:cNvSpPr>
              <p:nvPr/>
            </p:nvSpPr>
            <p:spPr bwMode="auto">
              <a:xfrm flipH="1">
                <a:off x="3155" y="942"/>
                <a:ext cx="44"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5" name="Rectangle 147"/>
              <p:cNvSpPr>
                <a:spLocks noChangeAspect="1" noChangeArrowheads="1"/>
              </p:cNvSpPr>
              <p:nvPr/>
            </p:nvSpPr>
            <p:spPr bwMode="auto">
              <a:xfrm flipH="1">
                <a:off x="2739" y="942"/>
                <a:ext cx="44"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6" name="Rectangle 148"/>
              <p:cNvSpPr>
                <a:spLocks noChangeAspect="1" noChangeArrowheads="1"/>
              </p:cNvSpPr>
              <p:nvPr/>
            </p:nvSpPr>
            <p:spPr bwMode="auto">
              <a:xfrm flipH="1">
                <a:off x="3322" y="942"/>
                <a:ext cx="43"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7" name="Rectangle 149"/>
              <p:cNvSpPr>
                <a:spLocks noChangeAspect="1" noChangeArrowheads="1"/>
              </p:cNvSpPr>
              <p:nvPr/>
            </p:nvSpPr>
            <p:spPr bwMode="auto">
              <a:xfrm flipH="1">
                <a:off x="2698" y="855"/>
                <a:ext cx="707" cy="9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8" name="Rectangle 150"/>
              <p:cNvSpPr>
                <a:spLocks noChangeAspect="1" noChangeArrowheads="1"/>
              </p:cNvSpPr>
              <p:nvPr/>
            </p:nvSpPr>
            <p:spPr bwMode="auto">
              <a:xfrm flipH="1">
                <a:off x="2496" y="2256"/>
                <a:ext cx="42" cy="131"/>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2199" name="AutoShape 151"/>
          <p:cNvCxnSpPr>
            <a:cxnSpLocks noChangeShapeType="1"/>
            <a:stCxn id="2179" idx="2"/>
            <a:endCxn id="2190" idx="1"/>
          </p:cNvCxnSpPr>
          <p:nvPr/>
        </p:nvCxnSpPr>
        <p:spPr bwMode="auto">
          <a:xfrm rot="16200000" flipV="1">
            <a:off x="4808538" y="2603500"/>
            <a:ext cx="2230437" cy="487363"/>
          </a:xfrm>
          <a:prstGeom prst="bentConnector4">
            <a:avLst>
              <a:gd name="adj1" fmla="val -10250"/>
              <a:gd name="adj2" fmla="val 146907"/>
            </a:avLst>
          </a:prstGeom>
          <a:noFill/>
          <a:ln w="38100">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200" name="Group 152"/>
          <p:cNvGrpSpPr>
            <a:grpSpLocks/>
          </p:cNvGrpSpPr>
          <p:nvPr/>
        </p:nvGrpSpPr>
        <p:grpSpPr bwMode="auto">
          <a:xfrm flipH="1">
            <a:off x="3886200" y="1600200"/>
            <a:ext cx="1125538" cy="2362200"/>
            <a:chOff x="2400" y="240"/>
            <a:chExt cx="823" cy="1728"/>
          </a:xfrm>
        </p:grpSpPr>
        <p:sp>
          <p:nvSpPr>
            <p:cNvPr id="2201" name="Rectangle 153"/>
            <p:cNvSpPr>
              <a:spLocks noChangeArrowheads="1"/>
            </p:cNvSpPr>
            <p:nvPr/>
          </p:nvSpPr>
          <p:spPr bwMode="auto">
            <a:xfrm>
              <a:off x="2441" y="1639"/>
              <a:ext cx="82" cy="41"/>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202" name="Group 154"/>
            <p:cNvGrpSpPr>
              <a:grpSpLocks/>
            </p:cNvGrpSpPr>
            <p:nvPr/>
          </p:nvGrpSpPr>
          <p:grpSpPr bwMode="auto">
            <a:xfrm flipH="1">
              <a:off x="2441" y="857"/>
              <a:ext cx="102" cy="206"/>
              <a:chOff x="3168" y="1296"/>
              <a:chExt cx="119" cy="240"/>
            </a:xfrm>
          </p:grpSpPr>
          <p:sp>
            <p:nvSpPr>
              <p:cNvPr id="2203" name="Rectangle 155"/>
              <p:cNvSpPr>
                <a:spLocks noChangeArrowheads="1"/>
              </p:cNvSpPr>
              <p:nvPr/>
            </p:nvSpPr>
            <p:spPr bwMode="auto">
              <a:xfrm>
                <a:off x="3168" y="1344"/>
                <a:ext cx="96" cy="144"/>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4" name="Rectangle 156"/>
              <p:cNvSpPr>
                <a:spLocks noChangeArrowheads="1"/>
              </p:cNvSpPr>
              <p:nvPr/>
            </p:nvSpPr>
            <p:spPr bwMode="auto">
              <a:xfrm>
                <a:off x="3264" y="1296"/>
                <a:ext cx="23" cy="24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205" name="Rectangle 157"/>
            <p:cNvSpPr>
              <a:spLocks noChangeArrowheads="1"/>
            </p:cNvSpPr>
            <p:nvPr/>
          </p:nvSpPr>
          <p:spPr bwMode="auto">
            <a:xfrm>
              <a:off x="3058" y="1639"/>
              <a:ext cx="83" cy="41"/>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206" name="Group 158"/>
            <p:cNvGrpSpPr>
              <a:grpSpLocks/>
            </p:cNvGrpSpPr>
            <p:nvPr/>
          </p:nvGrpSpPr>
          <p:grpSpPr bwMode="auto">
            <a:xfrm>
              <a:off x="2400" y="240"/>
              <a:ext cx="823" cy="1728"/>
              <a:chOff x="2496" y="768"/>
              <a:chExt cx="1200" cy="2352"/>
            </a:xfrm>
          </p:grpSpPr>
          <p:sp>
            <p:nvSpPr>
              <p:cNvPr id="2207" name="Rectangle 159"/>
              <p:cNvSpPr>
                <a:spLocks noChangeAspect="1" noChangeArrowheads="1"/>
              </p:cNvSpPr>
              <p:nvPr/>
            </p:nvSpPr>
            <p:spPr bwMode="auto">
              <a:xfrm flipH="1">
                <a:off x="3446" y="2031"/>
                <a:ext cx="208" cy="174"/>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8" name="Oval 160"/>
              <p:cNvSpPr>
                <a:spLocks noChangeAspect="1" noChangeArrowheads="1"/>
              </p:cNvSpPr>
              <p:nvPr/>
            </p:nvSpPr>
            <p:spPr bwMode="auto">
              <a:xfrm flipH="1">
                <a:off x="2698" y="768"/>
                <a:ext cx="707" cy="179"/>
              </a:xfrm>
              <a:prstGeom prst="ellipse">
                <a:avLst/>
              </a:prstGeom>
              <a:gradFill rotWithShape="0">
                <a:gsLst>
                  <a:gs pos="0">
                    <a:srgbClr val="FFFF66"/>
                  </a:gs>
                  <a:gs pos="100000">
                    <a:srgbClr val="33CC33"/>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9" name="Rectangle 161"/>
              <p:cNvSpPr>
                <a:spLocks noChangeAspect="1" noChangeArrowheads="1"/>
              </p:cNvSpPr>
              <p:nvPr/>
            </p:nvSpPr>
            <p:spPr bwMode="auto">
              <a:xfrm flipH="1">
                <a:off x="2906" y="3030"/>
                <a:ext cx="290" cy="68"/>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0" name="Oval 162"/>
              <p:cNvSpPr>
                <a:spLocks noChangeAspect="1" noChangeArrowheads="1"/>
              </p:cNvSpPr>
              <p:nvPr/>
            </p:nvSpPr>
            <p:spPr bwMode="auto">
              <a:xfrm flipH="1">
                <a:off x="2573" y="2874"/>
                <a:ext cx="957" cy="180"/>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1" name="Oval 163"/>
              <p:cNvSpPr>
                <a:spLocks noChangeAspect="1" noChangeArrowheads="1"/>
              </p:cNvSpPr>
              <p:nvPr/>
            </p:nvSpPr>
            <p:spPr bwMode="auto">
              <a:xfrm flipH="1">
                <a:off x="2573" y="1988"/>
                <a:ext cx="957" cy="236"/>
              </a:xfrm>
              <a:prstGeom prst="ellipse">
                <a:avLst/>
              </a:prstGeom>
              <a:gradFill rotWithShape="0">
                <a:gsLst>
                  <a:gs pos="0">
                    <a:srgbClr val="FFFF66"/>
                  </a:gs>
                  <a:gs pos="100000">
                    <a:srgbClr val="33CC33"/>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 name="Rectangle 164"/>
              <p:cNvSpPr>
                <a:spLocks noChangeAspect="1" noChangeArrowheads="1"/>
              </p:cNvSpPr>
              <p:nvPr/>
            </p:nvSpPr>
            <p:spPr bwMode="auto">
              <a:xfrm flipH="1">
                <a:off x="2573" y="2118"/>
                <a:ext cx="957" cy="846"/>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3" name="Rectangle 165"/>
              <p:cNvSpPr>
                <a:spLocks noChangeAspect="1" noChangeArrowheads="1"/>
              </p:cNvSpPr>
              <p:nvPr/>
            </p:nvSpPr>
            <p:spPr bwMode="auto">
              <a:xfrm flipH="1">
                <a:off x="2573" y="2224"/>
                <a:ext cx="957" cy="134"/>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4" name="Rectangle 166"/>
              <p:cNvSpPr>
                <a:spLocks noChangeAspect="1" noChangeArrowheads="1"/>
              </p:cNvSpPr>
              <p:nvPr/>
            </p:nvSpPr>
            <p:spPr bwMode="auto">
              <a:xfrm flipH="1">
                <a:off x="2863" y="3098"/>
                <a:ext cx="376" cy="22"/>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5" name="Rectangle 167"/>
              <p:cNvSpPr>
                <a:spLocks noChangeAspect="1" noChangeArrowheads="1"/>
              </p:cNvSpPr>
              <p:nvPr/>
            </p:nvSpPr>
            <p:spPr bwMode="auto">
              <a:xfrm flipH="1">
                <a:off x="2698" y="986"/>
                <a:ext cx="707" cy="1388"/>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6" name="Rectangle 168"/>
              <p:cNvSpPr>
                <a:spLocks noChangeAspect="1" noChangeArrowheads="1"/>
              </p:cNvSpPr>
              <p:nvPr/>
            </p:nvSpPr>
            <p:spPr bwMode="auto">
              <a:xfrm flipH="1" flipV="1">
                <a:off x="2698" y="2336"/>
                <a:ext cx="707" cy="44"/>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7" name="Rectangle 169"/>
              <p:cNvSpPr>
                <a:spLocks noChangeAspect="1" noChangeArrowheads="1"/>
              </p:cNvSpPr>
              <p:nvPr/>
            </p:nvSpPr>
            <p:spPr bwMode="auto">
              <a:xfrm flipH="1">
                <a:off x="2698" y="942"/>
                <a:ext cx="707" cy="44"/>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8" name="Rectangle 170"/>
              <p:cNvSpPr>
                <a:spLocks noChangeAspect="1" noChangeArrowheads="1"/>
              </p:cNvSpPr>
              <p:nvPr/>
            </p:nvSpPr>
            <p:spPr bwMode="auto">
              <a:xfrm flipH="1">
                <a:off x="3072" y="942"/>
                <a:ext cx="43"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9" name="Rectangle 171"/>
              <p:cNvSpPr>
                <a:spLocks noChangeAspect="1" noChangeArrowheads="1"/>
              </p:cNvSpPr>
              <p:nvPr/>
            </p:nvSpPr>
            <p:spPr bwMode="auto">
              <a:xfrm flipH="1">
                <a:off x="2989" y="942"/>
                <a:ext cx="43"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0" name="Rectangle 172"/>
              <p:cNvSpPr>
                <a:spLocks noChangeAspect="1" noChangeArrowheads="1"/>
              </p:cNvSpPr>
              <p:nvPr/>
            </p:nvSpPr>
            <p:spPr bwMode="auto">
              <a:xfrm flipH="1">
                <a:off x="2905" y="948"/>
                <a:ext cx="43" cy="1432"/>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1" name="Rectangle 173"/>
              <p:cNvSpPr>
                <a:spLocks noChangeAspect="1" noChangeArrowheads="1"/>
              </p:cNvSpPr>
              <p:nvPr/>
            </p:nvSpPr>
            <p:spPr bwMode="auto">
              <a:xfrm>
                <a:off x="3238" y="942"/>
                <a:ext cx="41"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 name="Rectangle 174"/>
              <p:cNvSpPr>
                <a:spLocks noChangeAspect="1" noChangeArrowheads="1"/>
              </p:cNvSpPr>
              <p:nvPr/>
            </p:nvSpPr>
            <p:spPr bwMode="auto">
              <a:xfrm>
                <a:off x="2822" y="942"/>
                <a:ext cx="40"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3" name="Rectangle 175"/>
              <p:cNvSpPr>
                <a:spLocks noChangeAspect="1" noChangeArrowheads="1"/>
              </p:cNvSpPr>
              <p:nvPr/>
            </p:nvSpPr>
            <p:spPr bwMode="auto">
              <a:xfrm flipH="1">
                <a:off x="3654" y="1988"/>
                <a:ext cx="42" cy="26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4" name="Rectangle 176"/>
              <p:cNvSpPr>
                <a:spLocks noChangeAspect="1" noChangeArrowheads="1"/>
              </p:cNvSpPr>
              <p:nvPr/>
            </p:nvSpPr>
            <p:spPr bwMode="auto">
              <a:xfrm flipH="1">
                <a:off x="3405" y="849"/>
                <a:ext cx="125" cy="9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5" name="Rectangle 177"/>
              <p:cNvSpPr>
                <a:spLocks noChangeAspect="1" noChangeArrowheads="1"/>
              </p:cNvSpPr>
              <p:nvPr/>
            </p:nvSpPr>
            <p:spPr bwMode="auto">
              <a:xfrm flipH="1">
                <a:off x="3530" y="812"/>
                <a:ext cx="41" cy="174"/>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6" name="Rectangle 178"/>
              <p:cNvSpPr>
                <a:spLocks noChangeAspect="1" noChangeArrowheads="1"/>
              </p:cNvSpPr>
              <p:nvPr/>
            </p:nvSpPr>
            <p:spPr bwMode="auto">
              <a:xfrm flipH="1">
                <a:off x="2614" y="1029"/>
                <a:ext cx="168" cy="44"/>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7" name="Rectangle 179"/>
              <p:cNvSpPr>
                <a:spLocks noChangeAspect="1" noChangeArrowheads="1"/>
              </p:cNvSpPr>
              <p:nvPr/>
            </p:nvSpPr>
            <p:spPr bwMode="auto">
              <a:xfrm flipH="1">
                <a:off x="2573" y="986"/>
                <a:ext cx="41" cy="13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8" name="Rectangle 180"/>
              <p:cNvSpPr>
                <a:spLocks noChangeAspect="1" noChangeArrowheads="1"/>
              </p:cNvSpPr>
              <p:nvPr/>
            </p:nvSpPr>
            <p:spPr bwMode="auto">
              <a:xfrm flipH="1">
                <a:off x="2496" y="2304"/>
                <a:ext cx="240" cy="50"/>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9" name="Rectangle 181"/>
              <p:cNvSpPr>
                <a:spLocks noChangeAspect="1" noChangeArrowheads="1"/>
              </p:cNvSpPr>
              <p:nvPr/>
            </p:nvSpPr>
            <p:spPr bwMode="auto">
              <a:xfrm flipH="1">
                <a:off x="3155" y="942"/>
                <a:ext cx="44"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0" name="Rectangle 182"/>
              <p:cNvSpPr>
                <a:spLocks noChangeAspect="1" noChangeArrowheads="1"/>
              </p:cNvSpPr>
              <p:nvPr/>
            </p:nvSpPr>
            <p:spPr bwMode="auto">
              <a:xfrm flipH="1">
                <a:off x="2739" y="942"/>
                <a:ext cx="44"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1" name="Rectangle 183"/>
              <p:cNvSpPr>
                <a:spLocks noChangeAspect="1" noChangeArrowheads="1"/>
              </p:cNvSpPr>
              <p:nvPr/>
            </p:nvSpPr>
            <p:spPr bwMode="auto">
              <a:xfrm flipH="1">
                <a:off x="3322" y="942"/>
                <a:ext cx="43"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 name="Rectangle 184"/>
              <p:cNvSpPr>
                <a:spLocks noChangeAspect="1" noChangeArrowheads="1"/>
              </p:cNvSpPr>
              <p:nvPr/>
            </p:nvSpPr>
            <p:spPr bwMode="auto">
              <a:xfrm flipH="1">
                <a:off x="2698" y="855"/>
                <a:ext cx="707" cy="9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3" name="Rectangle 185"/>
              <p:cNvSpPr>
                <a:spLocks noChangeAspect="1" noChangeArrowheads="1"/>
              </p:cNvSpPr>
              <p:nvPr/>
            </p:nvSpPr>
            <p:spPr bwMode="auto">
              <a:xfrm flipH="1">
                <a:off x="2496" y="2256"/>
                <a:ext cx="42" cy="131"/>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2234" name="AutoShape 186"/>
          <p:cNvCxnSpPr>
            <a:cxnSpLocks noChangeShapeType="1"/>
            <a:stCxn id="2214" idx="2"/>
            <a:endCxn id="2225" idx="1"/>
          </p:cNvCxnSpPr>
          <p:nvPr/>
        </p:nvCxnSpPr>
        <p:spPr bwMode="auto">
          <a:xfrm rot="16200000" flipV="1">
            <a:off x="3132138" y="2603500"/>
            <a:ext cx="2230437" cy="487363"/>
          </a:xfrm>
          <a:prstGeom prst="bentConnector4">
            <a:avLst>
              <a:gd name="adj1" fmla="val -10250"/>
              <a:gd name="adj2" fmla="val 146907"/>
            </a:avLst>
          </a:prstGeom>
          <a:noFill/>
          <a:ln w="38100">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235" name="Group 187"/>
          <p:cNvGrpSpPr>
            <a:grpSpLocks/>
          </p:cNvGrpSpPr>
          <p:nvPr/>
        </p:nvGrpSpPr>
        <p:grpSpPr bwMode="auto">
          <a:xfrm flipH="1">
            <a:off x="1752600" y="1600200"/>
            <a:ext cx="1125538" cy="2362200"/>
            <a:chOff x="2400" y="240"/>
            <a:chExt cx="823" cy="1728"/>
          </a:xfrm>
        </p:grpSpPr>
        <p:sp>
          <p:nvSpPr>
            <p:cNvPr id="2236" name="Rectangle 188"/>
            <p:cNvSpPr>
              <a:spLocks noChangeArrowheads="1"/>
            </p:cNvSpPr>
            <p:nvPr/>
          </p:nvSpPr>
          <p:spPr bwMode="auto">
            <a:xfrm>
              <a:off x="2441" y="1639"/>
              <a:ext cx="82" cy="41"/>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237" name="Group 189"/>
            <p:cNvGrpSpPr>
              <a:grpSpLocks/>
            </p:cNvGrpSpPr>
            <p:nvPr/>
          </p:nvGrpSpPr>
          <p:grpSpPr bwMode="auto">
            <a:xfrm flipH="1">
              <a:off x="2441" y="857"/>
              <a:ext cx="102" cy="206"/>
              <a:chOff x="3168" y="1296"/>
              <a:chExt cx="119" cy="240"/>
            </a:xfrm>
          </p:grpSpPr>
          <p:sp>
            <p:nvSpPr>
              <p:cNvPr id="2238" name="Rectangle 190"/>
              <p:cNvSpPr>
                <a:spLocks noChangeArrowheads="1"/>
              </p:cNvSpPr>
              <p:nvPr/>
            </p:nvSpPr>
            <p:spPr bwMode="auto">
              <a:xfrm>
                <a:off x="3168" y="1344"/>
                <a:ext cx="96" cy="144"/>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9" name="Rectangle 191"/>
              <p:cNvSpPr>
                <a:spLocks noChangeArrowheads="1"/>
              </p:cNvSpPr>
              <p:nvPr/>
            </p:nvSpPr>
            <p:spPr bwMode="auto">
              <a:xfrm>
                <a:off x="3264" y="1296"/>
                <a:ext cx="23" cy="24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240" name="Rectangle 192"/>
            <p:cNvSpPr>
              <a:spLocks noChangeArrowheads="1"/>
            </p:cNvSpPr>
            <p:nvPr/>
          </p:nvSpPr>
          <p:spPr bwMode="auto">
            <a:xfrm>
              <a:off x="3058" y="1639"/>
              <a:ext cx="83" cy="41"/>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241" name="Group 193"/>
            <p:cNvGrpSpPr>
              <a:grpSpLocks/>
            </p:cNvGrpSpPr>
            <p:nvPr/>
          </p:nvGrpSpPr>
          <p:grpSpPr bwMode="auto">
            <a:xfrm>
              <a:off x="2400" y="240"/>
              <a:ext cx="823" cy="1728"/>
              <a:chOff x="2496" y="768"/>
              <a:chExt cx="1200" cy="2352"/>
            </a:xfrm>
          </p:grpSpPr>
          <p:sp>
            <p:nvSpPr>
              <p:cNvPr id="2242" name="Rectangle 194"/>
              <p:cNvSpPr>
                <a:spLocks noChangeAspect="1" noChangeArrowheads="1"/>
              </p:cNvSpPr>
              <p:nvPr/>
            </p:nvSpPr>
            <p:spPr bwMode="auto">
              <a:xfrm flipH="1">
                <a:off x="3446" y="2031"/>
                <a:ext cx="208" cy="174"/>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3" name="Oval 195"/>
              <p:cNvSpPr>
                <a:spLocks noChangeAspect="1" noChangeArrowheads="1"/>
              </p:cNvSpPr>
              <p:nvPr/>
            </p:nvSpPr>
            <p:spPr bwMode="auto">
              <a:xfrm flipH="1">
                <a:off x="2698" y="768"/>
                <a:ext cx="707" cy="179"/>
              </a:xfrm>
              <a:prstGeom prst="ellipse">
                <a:avLst/>
              </a:prstGeom>
              <a:gradFill rotWithShape="0">
                <a:gsLst>
                  <a:gs pos="0">
                    <a:srgbClr val="FFFF66"/>
                  </a:gs>
                  <a:gs pos="100000">
                    <a:srgbClr val="33CC33"/>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4" name="Rectangle 196"/>
              <p:cNvSpPr>
                <a:spLocks noChangeAspect="1" noChangeArrowheads="1"/>
              </p:cNvSpPr>
              <p:nvPr/>
            </p:nvSpPr>
            <p:spPr bwMode="auto">
              <a:xfrm flipH="1">
                <a:off x="2906" y="3030"/>
                <a:ext cx="290" cy="68"/>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5" name="Oval 197"/>
              <p:cNvSpPr>
                <a:spLocks noChangeAspect="1" noChangeArrowheads="1"/>
              </p:cNvSpPr>
              <p:nvPr/>
            </p:nvSpPr>
            <p:spPr bwMode="auto">
              <a:xfrm flipH="1">
                <a:off x="2573" y="2874"/>
                <a:ext cx="957" cy="180"/>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6" name="Oval 198"/>
              <p:cNvSpPr>
                <a:spLocks noChangeAspect="1" noChangeArrowheads="1"/>
              </p:cNvSpPr>
              <p:nvPr/>
            </p:nvSpPr>
            <p:spPr bwMode="auto">
              <a:xfrm flipH="1">
                <a:off x="2573" y="1988"/>
                <a:ext cx="957" cy="236"/>
              </a:xfrm>
              <a:prstGeom prst="ellipse">
                <a:avLst/>
              </a:prstGeom>
              <a:gradFill rotWithShape="0">
                <a:gsLst>
                  <a:gs pos="0">
                    <a:srgbClr val="FFFF66"/>
                  </a:gs>
                  <a:gs pos="100000">
                    <a:srgbClr val="33CC33"/>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7" name="Rectangle 199"/>
              <p:cNvSpPr>
                <a:spLocks noChangeAspect="1" noChangeArrowheads="1"/>
              </p:cNvSpPr>
              <p:nvPr/>
            </p:nvSpPr>
            <p:spPr bwMode="auto">
              <a:xfrm flipH="1">
                <a:off x="2573" y="2118"/>
                <a:ext cx="957" cy="846"/>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8" name="Rectangle 200"/>
              <p:cNvSpPr>
                <a:spLocks noChangeAspect="1" noChangeArrowheads="1"/>
              </p:cNvSpPr>
              <p:nvPr/>
            </p:nvSpPr>
            <p:spPr bwMode="auto">
              <a:xfrm flipH="1">
                <a:off x="2573" y="2224"/>
                <a:ext cx="957" cy="134"/>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9" name="Rectangle 201"/>
              <p:cNvSpPr>
                <a:spLocks noChangeAspect="1" noChangeArrowheads="1"/>
              </p:cNvSpPr>
              <p:nvPr/>
            </p:nvSpPr>
            <p:spPr bwMode="auto">
              <a:xfrm flipH="1">
                <a:off x="2863" y="3098"/>
                <a:ext cx="376" cy="22"/>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0" name="Rectangle 202"/>
              <p:cNvSpPr>
                <a:spLocks noChangeAspect="1" noChangeArrowheads="1"/>
              </p:cNvSpPr>
              <p:nvPr/>
            </p:nvSpPr>
            <p:spPr bwMode="auto">
              <a:xfrm flipH="1">
                <a:off x="2698" y="986"/>
                <a:ext cx="707" cy="1388"/>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1" name="Rectangle 203"/>
              <p:cNvSpPr>
                <a:spLocks noChangeAspect="1" noChangeArrowheads="1"/>
              </p:cNvSpPr>
              <p:nvPr/>
            </p:nvSpPr>
            <p:spPr bwMode="auto">
              <a:xfrm flipH="1" flipV="1">
                <a:off x="2698" y="2336"/>
                <a:ext cx="707" cy="44"/>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2" name="Rectangle 204"/>
              <p:cNvSpPr>
                <a:spLocks noChangeAspect="1" noChangeArrowheads="1"/>
              </p:cNvSpPr>
              <p:nvPr/>
            </p:nvSpPr>
            <p:spPr bwMode="auto">
              <a:xfrm flipH="1">
                <a:off x="2698" y="942"/>
                <a:ext cx="707" cy="44"/>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 name="Rectangle 205"/>
              <p:cNvSpPr>
                <a:spLocks noChangeAspect="1" noChangeArrowheads="1"/>
              </p:cNvSpPr>
              <p:nvPr/>
            </p:nvSpPr>
            <p:spPr bwMode="auto">
              <a:xfrm flipH="1">
                <a:off x="3072" y="942"/>
                <a:ext cx="43"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 name="Rectangle 206"/>
              <p:cNvSpPr>
                <a:spLocks noChangeAspect="1" noChangeArrowheads="1"/>
              </p:cNvSpPr>
              <p:nvPr/>
            </p:nvSpPr>
            <p:spPr bwMode="auto">
              <a:xfrm flipH="1">
                <a:off x="2989" y="942"/>
                <a:ext cx="43"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 name="Rectangle 207"/>
              <p:cNvSpPr>
                <a:spLocks noChangeAspect="1" noChangeArrowheads="1"/>
              </p:cNvSpPr>
              <p:nvPr/>
            </p:nvSpPr>
            <p:spPr bwMode="auto">
              <a:xfrm flipH="1">
                <a:off x="2905" y="948"/>
                <a:ext cx="43" cy="1432"/>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 name="Rectangle 208"/>
              <p:cNvSpPr>
                <a:spLocks noChangeAspect="1" noChangeArrowheads="1"/>
              </p:cNvSpPr>
              <p:nvPr/>
            </p:nvSpPr>
            <p:spPr bwMode="auto">
              <a:xfrm>
                <a:off x="3238" y="942"/>
                <a:ext cx="41"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 name="Rectangle 209"/>
              <p:cNvSpPr>
                <a:spLocks noChangeAspect="1" noChangeArrowheads="1"/>
              </p:cNvSpPr>
              <p:nvPr/>
            </p:nvSpPr>
            <p:spPr bwMode="auto">
              <a:xfrm>
                <a:off x="2822" y="942"/>
                <a:ext cx="40"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 name="Rectangle 210"/>
              <p:cNvSpPr>
                <a:spLocks noChangeAspect="1" noChangeArrowheads="1"/>
              </p:cNvSpPr>
              <p:nvPr/>
            </p:nvSpPr>
            <p:spPr bwMode="auto">
              <a:xfrm flipH="1">
                <a:off x="3654" y="1988"/>
                <a:ext cx="42" cy="26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9" name="Rectangle 211"/>
              <p:cNvSpPr>
                <a:spLocks noChangeAspect="1" noChangeArrowheads="1"/>
              </p:cNvSpPr>
              <p:nvPr/>
            </p:nvSpPr>
            <p:spPr bwMode="auto">
              <a:xfrm flipH="1">
                <a:off x="3405" y="849"/>
                <a:ext cx="125" cy="9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0" name="Rectangle 212"/>
              <p:cNvSpPr>
                <a:spLocks noChangeAspect="1" noChangeArrowheads="1"/>
              </p:cNvSpPr>
              <p:nvPr/>
            </p:nvSpPr>
            <p:spPr bwMode="auto">
              <a:xfrm flipH="1">
                <a:off x="3530" y="812"/>
                <a:ext cx="41" cy="174"/>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1" name="Rectangle 213"/>
              <p:cNvSpPr>
                <a:spLocks noChangeAspect="1" noChangeArrowheads="1"/>
              </p:cNvSpPr>
              <p:nvPr/>
            </p:nvSpPr>
            <p:spPr bwMode="auto">
              <a:xfrm flipH="1">
                <a:off x="2614" y="1029"/>
                <a:ext cx="168" cy="44"/>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2" name="Rectangle 214"/>
              <p:cNvSpPr>
                <a:spLocks noChangeAspect="1" noChangeArrowheads="1"/>
              </p:cNvSpPr>
              <p:nvPr/>
            </p:nvSpPr>
            <p:spPr bwMode="auto">
              <a:xfrm flipH="1">
                <a:off x="2573" y="986"/>
                <a:ext cx="41" cy="13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3" name="Rectangle 215"/>
              <p:cNvSpPr>
                <a:spLocks noChangeAspect="1" noChangeArrowheads="1"/>
              </p:cNvSpPr>
              <p:nvPr/>
            </p:nvSpPr>
            <p:spPr bwMode="auto">
              <a:xfrm flipH="1">
                <a:off x="2496" y="2304"/>
                <a:ext cx="240" cy="50"/>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4" name="Rectangle 216"/>
              <p:cNvSpPr>
                <a:spLocks noChangeAspect="1" noChangeArrowheads="1"/>
              </p:cNvSpPr>
              <p:nvPr/>
            </p:nvSpPr>
            <p:spPr bwMode="auto">
              <a:xfrm flipH="1">
                <a:off x="3155" y="942"/>
                <a:ext cx="44"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5" name="Rectangle 217"/>
              <p:cNvSpPr>
                <a:spLocks noChangeAspect="1" noChangeArrowheads="1"/>
              </p:cNvSpPr>
              <p:nvPr/>
            </p:nvSpPr>
            <p:spPr bwMode="auto">
              <a:xfrm flipH="1">
                <a:off x="2739" y="942"/>
                <a:ext cx="44"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6" name="Rectangle 218"/>
              <p:cNvSpPr>
                <a:spLocks noChangeAspect="1" noChangeArrowheads="1"/>
              </p:cNvSpPr>
              <p:nvPr/>
            </p:nvSpPr>
            <p:spPr bwMode="auto">
              <a:xfrm flipH="1">
                <a:off x="3322" y="942"/>
                <a:ext cx="43" cy="143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7" name="Rectangle 219"/>
              <p:cNvSpPr>
                <a:spLocks noChangeAspect="1" noChangeArrowheads="1"/>
              </p:cNvSpPr>
              <p:nvPr/>
            </p:nvSpPr>
            <p:spPr bwMode="auto">
              <a:xfrm flipH="1">
                <a:off x="2698" y="855"/>
                <a:ext cx="707" cy="93"/>
              </a:xfrm>
              <a:prstGeom prst="rect">
                <a:avLst/>
              </a:prstGeom>
              <a:gradFill rotWithShape="0">
                <a:gsLst>
                  <a:gs pos="0">
                    <a:srgbClr val="FFFF66"/>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8" name="Rectangle 220"/>
              <p:cNvSpPr>
                <a:spLocks noChangeAspect="1" noChangeArrowheads="1"/>
              </p:cNvSpPr>
              <p:nvPr/>
            </p:nvSpPr>
            <p:spPr bwMode="auto">
              <a:xfrm flipH="1">
                <a:off x="2496" y="2256"/>
                <a:ext cx="42" cy="131"/>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2269" name="AutoShape 221"/>
          <p:cNvCxnSpPr>
            <a:cxnSpLocks noChangeShapeType="1"/>
            <a:stCxn id="2249" idx="2"/>
            <a:endCxn id="2260" idx="1"/>
          </p:cNvCxnSpPr>
          <p:nvPr/>
        </p:nvCxnSpPr>
        <p:spPr bwMode="auto">
          <a:xfrm rot="16200000" flipV="1">
            <a:off x="998538" y="2603500"/>
            <a:ext cx="2230437" cy="487363"/>
          </a:xfrm>
          <a:prstGeom prst="bentConnector4">
            <a:avLst>
              <a:gd name="adj1" fmla="val -10250"/>
              <a:gd name="adj2" fmla="val 146907"/>
            </a:avLst>
          </a:prstGeom>
          <a:noFill/>
          <a:ln w="38100">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0" name="AutoShape 222"/>
          <p:cNvCxnSpPr>
            <a:cxnSpLocks noChangeShapeType="1"/>
            <a:stCxn id="2223" idx="1"/>
            <a:endCxn id="2239" idx="3"/>
          </p:cNvCxnSpPr>
          <p:nvPr/>
        </p:nvCxnSpPr>
        <p:spPr bwMode="auto">
          <a:xfrm rot="10800000">
            <a:off x="2822575" y="2584450"/>
            <a:ext cx="1063625" cy="373063"/>
          </a:xfrm>
          <a:prstGeom prst="bentConnector3">
            <a:avLst>
              <a:gd name="adj1" fmla="val 50000"/>
            </a:avLst>
          </a:prstGeom>
          <a:noFill/>
          <a:ln w="28575">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1" name="AutoShape 223"/>
          <p:cNvCxnSpPr>
            <a:cxnSpLocks noChangeShapeType="1"/>
          </p:cNvCxnSpPr>
          <p:nvPr/>
        </p:nvCxnSpPr>
        <p:spPr bwMode="auto">
          <a:xfrm rot="10800000">
            <a:off x="4953000" y="2590800"/>
            <a:ext cx="606425" cy="373063"/>
          </a:xfrm>
          <a:prstGeom prst="bentConnector3">
            <a:avLst>
              <a:gd name="adj1" fmla="val 50000"/>
            </a:avLst>
          </a:prstGeom>
          <a:noFill/>
          <a:ln w="28575">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2" name="AutoShape 224"/>
          <p:cNvCxnSpPr>
            <a:cxnSpLocks noChangeShapeType="1"/>
          </p:cNvCxnSpPr>
          <p:nvPr/>
        </p:nvCxnSpPr>
        <p:spPr bwMode="auto">
          <a:xfrm rot="10800000">
            <a:off x="6629400" y="2590800"/>
            <a:ext cx="606425" cy="373063"/>
          </a:xfrm>
          <a:prstGeom prst="bentConnector3">
            <a:avLst>
              <a:gd name="adj1" fmla="val 50000"/>
            </a:avLst>
          </a:prstGeom>
          <a:noFill/>
          <a:ln w="28575">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4" name="AutoShape 226"/>
          <p:cNvCxnSpPr>
            <a:cxnSpLocks noChangeShapeType="1"/>
            <a:stCxn id="2214" idx="2"/>
          </p:cNvCxnSpPr>
          <p:nvPr/>
        </p:nvCxnSpPr>
        <p:spPr bwMode="auto">
          <a:xfrm rot="16200000" flipH="1">
            <a:off x="4836319" y="3617119"/>
            <a:ext cx="228600" cy="919162"/>
          </a:xfrm>
          <a:prstGeom prst="bentConnector2">
            <a:avLst/>
          </a:prstGeom>
          <a:noFill/>
          <a:ln w="19050">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5" name="AutoShape 227"/>
          <p:cNvCxnSpPr>
            <a:cxnSpLocks noChangeShapeType="1"/>
            <a:stCxn id="2179" idx="2"/>
          </p:cNvCxnSpPr>
          <p:nvPr/>
        </p:nvCxnSpPr>
        <p:spPr bwMode="auto">
          <a:xfrm rot="16200000" flipH="1">
            <a:off x="6512719" y="3617119"/>
            <a:ext cx="228600" cy="919162"/>
          </a:xfrm>
          <a:prstGeom prst="bentConnector2">
            <a:avLst/>
          </a:prstGeom>
          <a:noFill/>
          <a:ln w="19050">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6" name="AutoShape 228"/>
          <p:cNvCxnSpPr>
            <a:cxnSpLocks noChangeShapeType="1"/>
            <a:stCxn id="2066" idx="2"/>
            <a:endCxn id="2157" idx="0"/>
          </p:cNvCxnSpPr>
          <p:nvPr/>
        </p:nvCxnSpPr>
        <p:spPr bwMode="auto">
          <a:xfrm rot="16200000" flipH="1">
            <a:off x="7103269" y="4702969"/>
            <a:ext cx="1905000" cy="423862"/>
          </a:xfrm>
          <a:prstGeom prst="bentConnector3">
            <a:avLst>
              <a:gd name="adj1" fmla="val 50000"/>
            </a:avLst>
          </a:prstGeom>
          <a:noFill/>
          <a:ln w="19050">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7" name="AutoShape 229"/>
          <p:cNvCxnSpPr>
            <a:cxnSpLocks noChangeShapeType="1"/>
            <a:stCxn id="2268" idx="3"/>
          </p:cNvCxnSpPr>
          <p:nvPr/>
        </p:nvCxnSpPr>
        <p:spPr bwMode="auto">
          <a:xfrm>
            <a:off x="2878138" y="3160713"/>
            <a:ext cx="169862" cy="2020887"/>
          </a:xfrm>
          <a:prstGeom prst="bentConnector2">
            <a:avLst/>
          </a:prstGeom>
          <a:noFill/>
          <a:ln w="28575">
            <a:solidFill>
              <a:srgbClr val="0099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8" name="AutoShape 230"/>
          <p:cNvCxnSpPr>
            <a:cxnSpLocks noChangeShapeType="1"/>
            <a:stCxn id="2233" idx="3"/>
          </p:cNvCxnSpPr>
          <p:nvPr/>
        </p:nvCxnSpPr>
        <p:spPr bwMode="auto">
          <a:xfrm>
            <a:off x="5011738" y="3160713"/>
            <a:ext cx="169862" cy="2020887"/>
          </a:xfrm>
          <a:prstGeom prst="bentConnector2">
            <a:avLst/>
          </a:prstGeom>
          <a:noFill/>
          <a:ln w="28575">
            <a:solidFill>
              <a:srgbClr val="0099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9" name="AutoShape 231"/>
          <p:cNvCxnSpPr>
            <a:cxnSpLocks noChangeShapeType="1"/>
            <a:stCxn id="2198" idx="3"/>
          </p:cNvCxnSpPr>
          <p:nvPr/>
        </p:nvCxnSpPr>
        <p:spPr bwMode="auto">
          <a:xfrm>
            <a:off x="6688138" y="3160713"/>
            <a:ext cx="169862" cy="2020887"/>
          </a:xfrm>
          <a:prstGeom prst="bentConnector2">
            <a:avLst/>
          </a:prstGeom>
          <a:noFill/>
          <a:ln w="28575">
            <a:solidFill>
              <a:srgbClr val="0099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80" name="Text Box 232"/>
          <p:cNvSpPr txBox="1">
            <a:spLocks noChangeArrowheads="1"/>
          </p:cNvSpPr>
          <p:nvPr/>
        </p:nvSpPr>
        <p:spPr bwMode="auto">
          <a:xfrm>
            <a:off x="5791200" y="3352800"/>
            <a:ext cx="7620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800">
                <a:latin typeface="Arial" charset="0"/>
              </a:rPr>
              <a:t>Evaporator</a:t>
            </a:r>
          </a:p>
          <a:p>
            <a:r>
              <a:rPr lang="en-US" altLang="en-US" sz="800">
                <a:latin typeface="Arial" charset="0"/>
              </a:rPr>
              <a:t>Effect 2</a:t>
            </a:r>
          </a:p>
        </p:txBody>
      </p:sp>
      <p:sp>
        <p:nvSpPr>
          <p:cNvPr id="2281" name="Text Box 233"/>
          <p:cNvSpPr txBox="1">
            <a:spLocks noChangeArrowheads="1"/>
          </p:cNvSpPr>
          <p:nvPr/>
        </p:nvSpPr>
        <p:spPr bwMode="auto">
          <a:xfrm>
            <a:off x="4114800" y="3352800"/>
            <a:ext cx="7620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800">
                <a:latin typeface="Arial" charset="0"/>
              </a:rPr>
              <a:t>Evaporator</a:t>
            </a:r>
          </a:p>
          <a:p>
            <a:r>
              <a:rPr lang="en-US" altLang="en-US" sz="800">
                <a:latin typeface="Arial" charset="0"/>
              </a:rPr>
              <a:t>Effect 3</a:t>
            </a:r>
          </a:p>
        </p:txBody>
      </p:sp>
      <p:sp>
        <p:nvSpPr>
          <p:cNvPr id="2282" name="Text Box 234"/>
          <p:cNvSpPr txBox="1">
            <a:spLocks noChangeArrowheads="1"/>
          </p:cNvSpPr>
          <p:nvPr/>
        </p:nvSpPr>
        <p:spPr bwMode="auto">
          <a:xfrm>
            <a:off x="1981200" y="3352800"/>
            <a:ext cx="7620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800">
                <a:latin typeface="Arial" charset="0"/>
              </a:rPr>
              <a:t>Evaporator</a:t>
            </a:r>
          </a:p>
          <a:p>
            <a:r>
              <a:rPr lang="en-US" altLang="en-US" sz="800">
                <a:latin typeface="Arial" charset="0"/>
              </a:rPr>
              <a:t>Effect N</a:t>
            </a:r>
          </a:p>
        </p:txBody>
      </p:sp>
      <p:cxnSp>
        <p:nvCxnSpPr>
          <p:cNvPr id="2283" name="AutoShape 235"/>
          <p:cNvCxnSpPr>
            <a:cxnSpLocks noChangeShapeType="1"/>
            <a:stCxn id="2294" idx="2"/>
          </p:cNvCxnSpPr>
          <p:nvPr/>
        </p:nvCxnSpPr>
        <p:spPr bwMode="auto">
          <a:xfrm rot="16200000" flipH="1">
            <a:off x="103187" y="2693988"/>
            <a:ext cx="1889125" cy="1104900"/>
          </a:xfrm>
          <a:prstGeom prst="bentConnector3">
            <a:avLst>
              <a:gd name="adj1" fmla="val 99995"/>
            </a:avLst>
          </a:prstGeom>
          <a:noFill/>
          <a:ln w="19050">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84" name="AutoShape 236"/>
          <p:cNvCxnSpPr>
            <a:cxnSpLocks noChangeShapeType="1"/>
            <a:stCxn id="2227" idx="3"/>
          </p:cNvCxnSpPr>
          <p:nvPr/>
        </p:nvCxnSpPr>
        <p:spPr bwMode="auto">
          <a:xfrm flipV="1">
            <a:off x="4940300" y="1066800"/>
            <a:ext cx="317500" cy="817563"/>
          </a:xfrm>
          <a:prstGeom prst="bentConnector2">
            <a:avLst/>
          </a:prstGeom>
          <a:noFill/>
          <a:ln w="19050">
            <a:solidFill>
              <a:schemeClr val="accent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86" name="AutoShape 238"/>
          <p:cNvCxnSpPr>
            <a:cxnSpLocks noChangeShapeType="1"/>
            <a:stCxn id="2128" idx="0"/>
          </p:cNvCxnSpPr>
          <p:nvPr/>
        </p:nvCxnSpPr>
        <p:spPr bwMode="auto">
          <a:xfrm rot="5400000" flipH="1" flipV="1">
            <a:off x="-854241" y="2359172"/>
            <a:ext cx="3338917" cy="906576"/>
          </a:xfrm>
          <a:prstGeom prst="bentConnector3">
            <a:avLst>
              <a:gd name="adj1" fmla="val 50000"/>
            </a:avLst>
          </a:prstGeom>
          <a:noFill/>
          <a:ln w="19050">
            <a:solidFill>
              <a:schemeClr val="accent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87" name="AutoShape 239"/>
          <p:cNvCxnSpPr>
            <a:cxnSpLocks noChangeShapeType="1"/>
            <a:stCxn id="2192" idx="3"/>
            <a:endCxn id="2288" idx="3"/>
          </p:cNvCxnSpPr>
          <p:nvPr/>
        </p:nvCxnSpPr>
        <p:spPr bwMode="auto">
          <a:xfrm flipH="1" flipV="1">
            <a:off x="762000" y="1082675"/>
            <a:ext cx="5854700" cy="801688"/>
          </a:xfrm>
          <a:prstGeom prst="bentConnector3">
            <a:avLst>
              <a:gd name="adj1" fmla="val -3903"/>
            </a:avLst>
          </a:prstGeom>
          <a:noFill/>
          <a:ln w="19050">
            <a:solidFill>
              <a:schemeClr val="accent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88" name="Text Box 240"/>
          <p:cNvSpPr txBox="1">
            <a:spLocks noChangeArrowheads="1"/>
          </p:cNvSpPr>
          <p:nvPr/>
        </p:nvSpPr>
        <p:spPr bwMode="auto">
          <a:xfrm>
            <a:off x="152400" y="914400"/>
            <a:ext cx="6096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800">
                <a:latin typeface="Arial" charset="0"/>
              </a:rPr>
              <a:t>Vacuum</a:t>
            </a:r>
          </a:p>
          <a:p>
            <a:r>
              <a:rPr lang="en-US" altLang="en-US" sz="800">
                <a:latin typeface="Arial" charset="0"/>
              </a:rPr>
              <a:t>Pumps</a:t>
            </a:r>
          </a:p>
        </p:txBody>
      </p:sp>
      <p:sp>
        <p:nvSpPr>
          <p:cNvPr id="2289" name="Text Box 241"/>
          <p:cNvSpPr txBox="1">
            <a:spLocks noChangeArrowheads="1"/>
          </p:cNvSpPr>
          <p:nvPr/>
        </p:nvSpPr>
        <p:spPr bwMode="auto">
          <a:xfrm>
            <a:off x="8229600" y="4953000"/>
            <a:ext cx="914400" cy="549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latin typeface="Arial" charset="0"/>
              </a:rPr>
              <a:t>Geothermal</a:t>
            </a:r>
          </a:p>
          <a:p>
            <a:r>
              <a:rPr lang="en-US" altLang="en-US" sz="1000">
                <a:latin typeface="Arial" charset="0"/>
              </a:rPr>
              <a:t>Condensate</a:t>
            </a:r>
          </a:p>
          <a:p>
            <a:r>
              <a:rPr lang="en-US" altLang="en-US" sz="1000">
                <a:latin typeface="Arial" charset="0"/>
              </a:rPr>
              <a:t>Return</a:t>
            </a:r>
          </a:p>
        </p:txBody>
      </p:sp>
      <p:sp>
        <p:nvSpPr>
          <p:cNvPr id="2291" name="Text Box 243"/>
          <p:cNvSpPr txBox="1">
            <a:spLocks noChangeArrowheads="1"/>
          </p:cNvSpPr>
          <p:nvPr/>
        </p:nvSpPr>
        <p:spPr bwMode="auto">
          <a:xfrm>
            <a:off x="6553200" y="1981200"/>
            <a:ext cx="609600" cy="549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latin typeface="Arial" charset="0"/>
              </a:rPr>
              <a:t>Water Vapor</a:t>
            </a:r>
          </a:p>
          <a:p>
            <a:r>
              <a:rPr lang="en-US" altLang="en-US" sz="1000">
                <a:latin typeface="Arial" charset="0"/>
              </a:rPr>
              <a:t>207</a:t>
            </a:r>
            <a:r>
              <a:rPr lang="en-US" altLang="en-US" sz="1000">
                <a:latin typeface="Symbol" pitchFamily="18" charset="2"/>
                <a:sym typeface="Symbol" pitchFamily="18" charset="2"/>
              </a:rPr>
              <a:t></a:t>
            </a:r>
            <a:r>
              <a:rPr lang="en-US" altLang="en-US" sz="1000">
                <a:latin typeface="Arial" charset="0"/>
                <a:sym typeface="Symbol" pitchFamily="18" charset="2"/>
              </a:rPr>
              <a:t>F</a:t>
            </a:r>
            <a:endParaRPr lang="en-US" altLang="en-US" sz="1000">
              <a:latin typeface="Arial" charset="0"/>
            </a:endParaRPr>
          </a:p>
        </p:txBody>
      </p:sp>
      <p:sp>
        <p:nvSpPr>
          <p:cNvPr id="2292" name="Text Box 244"/>
          <p:cNvSpPr txBox="1">
            <a:spLocks noChangeArrowheads="1"/>
          </p:cNvSpPr>
          <p:nvPr/>
        </p:nvSpPr>
        <p:spPr bwMode="auto">
          <a:xfrm>
            <a:off x="4876800" y="1981200"/>
            <a:ext cx="609600" cy="549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latin typeface="Arial" charset="0"/>
              </a:rPr>
              <a:t>Water Vapor</a:t>
            </a:r>
          </a:p>
          <a:p>
            <a:r>
              <a:rPr lang="en-US" altLang="en-US" sz="1000">
                <a:latin typeface="Arial" charset="0"/>
              </a:rPr>
              <a:t>202</a:t>
            </a:r>
            <a:r>
              <a:rPr lang="en-US" altLang="en-US" sz="1000">
                <a:latin typeface="Symbol" pitchFamily="18" charset="2"/>
                <a:sym typeface="Symbol" pitchFamily="18" charset="2"/>
              </a:rPr>
              <a:t></a:t>
            </a:r>
            <a:r>
              <a:rPr lang="en-US" altLang="en-US" sz="1000">
                <a:latin typeface="Arial" charset="0"/>
                <a:sym typeface="Symbol" pitchFamily="18" charset="2"/>
              </a:rPr>
              <a:t>F</a:t>
            </a:r>
            <a:endParaRPr lang="en-US" altLang="en-US" sz="1000">
              <a:latin typeface="Arial" charset="0"/>
            </a:endParaRPr>
          </a:p>
        </p:txBody>
      </p:sp>
      <p:sp>
        <p:nvSpPr>
          <p:cNvPr id="2293" name="Text Box 245"/>
          <p:cNvSpPr txBox="1">
            <a:spLocks noChangeArrowheads="1"/>
          </p:cNvSpPr>
          <p:nvPr/>
        </p:nvSpPr>
        <p:spPr bwMode="auto">
          <a:xfrm>
            <a:off x="2590800" y="2057400"/>
            <a:ext cx="13716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latin typeface="Arial" charset="0"/>
              </a:rPr>
              <a:t>Water Vapor</a:t>
            </a:r>
          </a:p>
          <a:p>
            <a:r>
              <a:rPr lang="en-US" altLang="en-US" sz="1000">
                <a:latin typeface="Arial" charset="0"/>
              </a:rPr>
              <a:t>212 </a:t>
            </a:r>
            <a:r>
              <a:rPr lang="en-US" altLang="en-US" sz="1000">
                <a:latin typeface="Symbol" pitchFamily="18" charset="2"/>
                <a:sym typeface="Symbol" pitchFamily="18" charset="2"/>
              </a:rPr>
              <a:t></a:t>
            </a:r>
            <a:r>
              <a:rPr lang="en-US" altLang="en-US" sz="1000">
                <a:latin typeface="Arial" charset="0"/>
                <a:sym typeface="Symbol" pitchFamily="18" charset="2"/>
              </a:rPr>
              <a:t>F</a:t>
            </a:r>
            <a:r>
              <a:rPr lang="en-US" altLang="en-US" sz="1000">
                <a:latin typeface="Arial" charset="0"/>
              </a:rPr>
              <a:t> - 5XN</a:t>
            </a:r>
            <a:r>
              <a:rPr lang="en-US" altLang="en-US" sz="1000">
                <a:latin typeface="Symbol" pitchFamily="18" charset="2"/>
                <a:sym typeface="Symbol" pitchFamily="18" charset="2"/>
              </a:rPr>
              <a:t></a:t>
            </a:r>
            <a:r>
              <a:rPr lang="en-US" altLang="en-US" sz="1000">
                <a:latin typeface="Arial" charset="0"/>
                <a:sym typeface="Symbol" pitchFamily="18" charset="2"/>
              </a:rPr>
              <a:t>F</a:t>
            </a:r>
            <a:endParaRPr lang="en-US" altLang="en-US" sz="1000">
              <a:latin typeface="Arial" charset="0"/>
            </a:endParaRPr>
          </a:p>
        </p:txBody>
      </p:sp>
      <p:sp>
        <p:nvSpPr>
          <p:cNvPr id="2294" name="Text Box 246"/>
          <p:cNvSpPr txBox="1">
            <a:spLocks noChangeArrowheads="1"/>
          </p:cNvSpPr>
          <p:nvPr/>
        </p:nvSpPr>
        <p:spPr bwMode="auto">
          <a:xfrm>
            <a:off x="0" y="1600200"/>
            <a:ext cx="990600" cy="701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latin typeface="Arial" charset="0"/>
              </a:rPr>
              <a:t>Saline Water</a:t>
            </a:r>
          </a:p>
          <a:p>
            <a:r>
              <a:rPr lang="en-US" altLang="en-US" sz="1000">
                <a:latin typeface="Arial" charset="0"/>
              </a:rPr>
              <a:t>Feed Source</a:t>
            </a:r>
          </a:p>
          <a:p>
            <a:r>
              <a:rPr lang="en-US" altLang="en-US" sz="1000">
                <a:latin typeface="Arial" charset="0"/>
              </a:rPr>
              <a:t>Such as</a:t>
            </a:r>
          </a:p>
          <a:p>
            <a:r>
              <a:rPr lang="en-US" altLang="en-US" sz="1000">
                <a:latin typeface="Arial" charset="0"/>
              </a:rPr>
              <a:t>Seawater</a:t>
            </a:r>
          </a:p>
        </p:txBody>
      </p:sp>
      <p:sp>
        <p:nvSpPr>
          <p:cNvPr id="2295" name="Text Box 247"/>
          <p:cNvSpPr txBox="1">
            <a:spLocks noChangeArrowheads="1"/>
          </p:cNvSpPr>
          <p:nvPr/>
        </p:nvSpPr>
        <p:spPr bwMode="auto">
          <a:xfrm>
            <a:off x="1062865" y="2963333"/>
            <a:ext cx="609600" cy="549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dirty="0">
                <a:latin typeface="Arial" charset="0"/>
              </a:rPr>
              <a:t>Vapor</a:t>
            </a:r>
          </a:p>
          <a:p>
            <a:r>
              <a:rPr lang="en-US" altLang="en-US" sz="1000" dirty="0">
                <a:latin typeface="Arial" charset="0"/>
              </a:rPr>
              <a:t>Out</a:t>
            </a:r>
          </a:p>
          <a:p>
            <a:endParaRPr lang="en-US" altLang="en-US" sz="1000" dirty="0">
              <a:latin typeface="Arial" charset="0"/>
            </a:endParaRPr>
          </a:p>
        </p:txBody>
      </p:sp>
      <p:sp>
        <p:nvSpPr>
          <p:cNvPr id="2297" name="Text Box 249"/>
          <p:cNvSpPr txBox="1">
            <a:spLocks noChangeArrowheads="1"/>
          </p:cNvSpPr>
          <p:nvPr/>
        </p:nvSpPr>
        <p:spPr bwMode="auto">
          <a:xfrm>
            <a:off x="228600" y="6096000"/>
            <a:ext cx="914400" cy="549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latin typeface="Arial" charset="0"/>
              </a:rPr>
              <a:t>Cooling Water</a:t>
            </a:r>
          </a:p>
          <a:p>
            <a:r>
              <a:rPr lang="en-US" altLang="en-US" sz="1000">
                <a:latin typeface="Arial" charset="0"/>
              </a:rPr>
              <a:t>Return</a:t>
            </a:r>
          </a:p>
        </p:txBody>
      </p:sp>
      <p:cxnSp>
        <p:nvCxnSpPr>
          <p:cNvPr id="2298" name="AutoShape 250"/>
          <p:cNvCxnSpPr>
            <a:cxnSpLocks noChangeShapeType="1"/>
            <a:stCxn id="2299" idx="3"/>
            <a:endCxn id="2122" idx="3"/>
          </p:cNvCxnSpPr>
          <p:nvPr/>
        </p:nvCxnSpPr>
        <p:spPr bwMode="auto">
          <a:xfrm flipV="1">
            <a:off x="1143000" y="5068887"/>
            <a:ext cx="1158922" cy="692151"/>
          </a:xfrm>
          <a:prstGeom prst="bentConnector2">
            <a:avLst/>
          </a:prstGeom>
          <a:noFill/>
          <a:ln w="28575">
            <a:solidFill>
              <a:schemeClr val="accent2"/>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99" name="Text Box 251"/>
          <p:cNvSpPr txBox="1">
            <a:spLocks noChangeArrowheads="1"/>
          </p:cNvSpPr>
          <p:nvPr/>
        </p:nvSpPr>
        <p:spPr bwMode="auto">
          <a:xfrm>
            <a:off x="228600" y="5486400"/>
            <a:ext cx="914400" cy="549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latin typeface="Arial" charset="0"/>
              </a:rPr>
              <a:t>Cooling Water</a:t>
            </a:r>
          </a:p>
          <a:p>
            <a:r>
              <a:rPr lang="en-US" altLang="en-US" sz="1000">
                <a:latin typeface="Arial" charset="0"/>
              </a:rPr>
              <a:t>Source</a:t>
            </a:r>
          </a:p>
        </p:txBody>
      </p:sp>
      <p:sp>
        <p:nvSpPr>
          <p:cNvPr id="2300" name="Text Box 252"/>
          <p:cNvSpPr txBox="1">
            <a:spLocks noChangeArrowheads="1"/>
          </p:cNvSpPr>
          <p:nvPr/>
        </p:nvSpPr>
        <p:spPr bwMode="auto">
          <a:xfrm>
            <a:off x="7467600" y="1371600"/>
            <a:ext cx="762000"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b="1">
                <a:latin typeface="Arial" charset="0"/>
              </a:rPr>
              <a:t>Effect 1</a:t>
            </a:r>
          </a:p>
        </p:txBody>
      </p:sp>
      <p:sp>
        <p:nvSpPr>
          <p:cNvPr id="2301" name="Text Box 253"/>
          <p:cNvSpPr txBox="1">
            <a:spLocks noChangeArrowheads="1"/>
          </p:cNvSpPr>
          <p:nvPr/>
        </p:nvSpPr>
        <p:spPr bwMode="auto">
          <a:xfrm>
            <a:off x="5791200" y="1371600"/>
            <a:ext cx="762000"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b="1">
                <a:latin typeface="Arial" charset="0"/>
              </a:rPr>
              <a:t>Effect 2</a:t>
            </a:r>
          </a:p>
        </p:txBody>
      </p:sp>
      <p:sp>
        <p:nvSpPr>
          <p:cNvPr id="2302" name="Text Box 254"/>
          <p:cNvSpPr txBox="1">
            <a:spLocks noChangeArrowheads="1"/>
          </p:cNvSpPr>
          <p:nvPr/>
        </p:nvSpPr>
        <p:spPr bwMode="auto">
          <a:xfrm>
            <a:off x="4114800" y="1371600"/>
            <a:ext cx="762000"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b="1">
                <a:latin typeface="Arial" charset="0"/>
              </a:rPr>
              <a:t>Effect 3</a:t>
            </a:r>
          </a:p>
        </p:txBody>
      </p:sp>
      <p:sp>
        <p:nvSpPr>
          <p:cNvPr id="2303" name="Text Box 255"/>
          <p:cNvSpPr txBox="1">
            <a:spLocks noChangeArrowheads="1"/>
          </p:cNvSpPr>
          <p:nvPr/>
        </p:nvSpPr>
        <p:spPr bwMode="auto">
          <a:xfrm>
            <a:off x="1981200" y="1371600"/>
            <a:ext cx="762000"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b="1">
                <a:latin typeface="Arial" charset="0"/>
              </a:rPr>
              <a:t>Effect N</a:t>
            </a:r>
          </a:p>
        </p:txBody>
      </p:sp>
      <p:sp>
        <p:nvSpPr>
          <p:cNvPr id="2304" name="Text Box 256"/>
          <p:cNvSpPr txBox="1">
            <a:spLocks noChangeArrowheads="1"/>
          </p:cNvSpPr>
          <p:nvPr/>
        </p:nvSpPr>
        <p:spPr bwMode="auto">
          <a:xfrm>
            <a:off x="2362200" y="5334000"/>
            <a:ext cx="4876800" cy="1320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000">
                <a:latin typeface="Arial" charset="0"/>
              </a:rPr>
              <a:t>Ambient temperature saline water is fed to Effect N where it is heated, evaporated, and concentrated then fed to Effect N-1 and so on, rising in temperature and concentration with each Effect. Geothermal steam at atmospheric pressure (212</a:t>
            </a:r>
            <a:r>
              <a:rPr lang="en-US" altLang="en-US" sz="1000">
                <a:latin typeface="Symbol" pitchFamily="18" charset="2"/>
                <a:sym typeface="Symbol" pitchFamily="18" charset="2"/>
              </a:rPr>
              <a:t></a:t>
            </a:r>
            <a:r>
              <a:rPr lang="en-US" altLang="en-US" sz="1000">
                <a:latin typeface="Arial" charset="0"/>
                <a:sym typeface="Symbol" pitchFamily="18" charset="2"/>
              </a:rPr>
              <a:t>F</a:t>
            </a:r>
            <a:r>
              <a:rPr lang="en-US" altLang="en-US" sz="1000">
                <a:latin typeface="Arial" charset="0"/>
              </a:rPr>
              <a:t>) provides the thermal energy source for Effect 1. Water vapor evaporated from the saline water concentrate in Effect 1 provides the thermal energy source for Effect 2. Likewise, water vapor evaporated from saline water in Effect 2 becomes the energy source for Effect 3 and so on for N effects. The number of effects possible is limited by the temperature difference between the geothermal steam and the cooling water.</a:t>
            </a:r>
          </a:p>
        </p:txBody>
      </p:sp>
      <p:sp>
        <p:nvSpPr>
          <p:cNvPr id="216" name="Text Box 4"/>
          <p:cNvSpPr txBox="1">
            <a:spLocks noChangeArrowheads="1"/>
          </p:cNvSpPr>
          <p:nvPr/>
        </p:nvSpPr>
        <p:spPr bwMode="auto">
          <a:xfrm>
            <a:off x="0" y="6629400"/>
            <a:ext cx="2057400" cy="2154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80808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spcBef>
                <a:spcPct val="50000"/>
              </a:spcBef>
            </a:pPr>
            <a:r>
              <a:rPr lang="en-US" altLang="en-US" sz="800" dirty="0">
                <a:solidFill>
                  <a:srgbClr val="000000"/>
                </a:solidFill>
                <a:cs typeface="Arial" charset="0"/>
              </a:rPr>
              <a:t>© </a:t>
            </a:r>
            <a:r>
              <a:rPr lang="en-US" altLang="en-US" sz="800" dirty="0" err="1">
                <a:solidFill>
                  <a:srgbClr val="000000"/>
                </a:solidFill>
              </a:rPr>
              <a:t>Sephton</a:t>
            </a:r>
            <a:r>
              <a:rPr lang="en-US" altLang="en-US" sz="800" dirty="0">
                <a:solidFill>
                  <a:srgbClr val="000000"/>
                </a:solidFill>
              </a:rPr>
              <a:t> Water </a:t>
            </a:r>
            <a:r>
              <a:rPr lang="en-US" altLang="en-US" sz="800" dirty="0" smtClean="0">
                <a:solidFill>
                  <a:srgbClr val="000000"/>
                </a:solidFill>
              </a:rPr>
              <a:t>Technology</a:t>
            </a:r>
            <a:r>
              <a:rPr lang="en-US" altLang="en-US" sz="800" dirty="0">
                <a:solidFill>
                  <a:srgbClr val="000000"/>
                </a:solidFill>
              </a:rPr>
              <a:t>, Inc. </a:t>
            </a:r>
            <a:r>
              <a:rPr lang="en-US" altLang="en-US" sz="800" dirty="0" smtClean="0">
                <a:solidFill>
                  <a:srgbClr val="000000"/>
                </a:solidFill>
              </a:rPr>
              <a:t>2010</a:t>
            </a:r>
            <a:endParaRPr lang="en-US" altLang="en-US" sz="800" dirty="0">
              <a:solidFill>
                <a:srgbClr val="000000"/>
              </a:solidFill>
            </a:endParaRPr>
          </a:p>
        </p:txBody>
      </p:sp>
      <p:sp>
        <p:nvSpPr>
          <p:cNvPr id="2" name="Title 1"/>
          <p:cNvSpPr>
            <a:spLocks noGrp="1"/>
          </p:cNvSpPr>
          <p:nvPr>
            <p:ph type="title"/>
          </p:nvPr>
        </p:nvSpPr>
        <p:spPr>
          <a:xfrm>
            <a:off x="-1292" y="0"/>
            <a:ext cx="9145292" cy="485517"/>
          </a:xfrm>
        </p:spPr>
        <p:txBody>
          <a:bodyPr/>
          <a:lstStyle/>
          <a:p>
            <a:pPr algn="ctr"/>
            <a:r>
              <a:rPr lang="en-US" altLang="en-US" sz="2400" dirty="0">
                <a:latin typeface="Arial" charset="0"/>
              </a:rPr>
              <a:t>Multi Effect VTE Plant Concept Schematic</a:t>
            </a:r>
          </a:p>
        </p:txBody>
      </p:sp>
    </p:spTree>
    <p:extLst>
      <p:ext uri="{BB962C8B-B14F-4D97-AF65-F5344CB8AC3E}">
        <p14:creationId xmlns:p14="http://schemas.microsoft.com/office/powerpoint/2010/main" val="8174669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4"/>
          <p:cNvSpPr txBox="1">
            <a:spLocks noChangeArrowheads="1"/>
          </p:cNvSpPr>
          <p:nvPr/>
        </p:nvSpPr>
        <p:spPr bwMode="auto">
          <a:xfrm>
            <a:off x="0" y="6629400"/>
            <a:ext cx="1981200" cy="2238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80808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spcBef>
                <a:spcPct val="50000"/>
              </a:spcBef>
            </a:pPr>
            <a:r>
              <a:rPr lang="en-US" altLang="en-US" sz="800" dirty="0">
                <a:solidFill>
                  <a:srgbClr val="000000"/>
                </a:solidFill>
                <a:cs typeface="Arial" charset="0"/>
              </a:rPr>
              <a:t>© </a:t>
            </a:r>
            <a:r>
              <a:rPr lang="en-US" altLang="en-US" sz="800" dirty="0" err="1">
                <a:solidFill>
                  <a:srgbClr val="000000"/>
                </a:solidFill>
              </a:rPr>
              <a:t>Sephton</a:t>
            </a:r>
            <a:r>
              <a:rPr lang="en-US" altLang="en-US" sz="800" dirty="0">
                <a:solidFill>
                  <a:srgbClr val="000000"/>
                </a:solidFill>
              </a:rPr>
              <a:t> Water </a:t>
            </a:r>
            <a:r>
              <a:rPr lang="en-US" altLang="en-US" sz="800" dirty="0" err="1">
                <a:solidFill>
                  <a:srgbClr val="000000"/>
                </a:solidFill>
              </a:rPr>
              <a:t>Technolgy</a:t>
            </a:r>
            <a:r>
              <a:rPr lang="en-US" altLang="en-US" sz="800" dirty="0">
                <a:solidFill>
                  <a:srgbClr val="000000"/>
                </a:solidFill>
              </a:rPr>
              <a:t>, Inc. </a:t>
            </a:r>
            <a:r>
              <a:rPr lang="en-US" altLang="en-US" sz="800" dirty="0" smtClean="0">
                <a:solidFill>
                  <a:srgbClr val="000000"/>
                </a:solidFill>
              </a:rPr>
              <a:t>2014</a:t>
            </a:r>
            <a:endParaRPr lang="en-US" altLang="en-US" sz="800" dirty="0">
              <a:solidFill>
                <a:srgbClr val="0000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789433"/>
            <a:ext cx="3677550" cy="251709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9" y="762000"/>
            <a:ext cx="3471395" cy="251709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837433"/>
            <a:ext cx="3551197" cy="2204535"/>
          </a:xfrm>
          <a:prstGeom prst="rect">
            <a:avLst/>
          </a:prstGeom>
        </p:spPr>
      </p:pic>
      <p:sp>
        <p:nvSpPr>
          <p:cNvPr id="7" name="TextBox 6"/>
          <p:cNvSpPr txBox="1"/>
          <p:nvPr/>
        </p:nvSpPr>
        <p:spPr>
          <a:xfrm>
            <a:off x="178934" y="3406174"/>
            <a:ext cx="3929281" cy="276999"/>
          </a:xfrm>
          <a:prstGeom prst="rect">
            <a:avLst/>
          </a:prstGeom>
          <a:noFill/>
        </p:spPr>
        <p:txBody>
          <a:bodyPr wrap="none" rtlCol="0">
            <a:spAutoFit/>
          </a:bodyPr>
          <a:lstStyle/>
          <a:p>
            <a:r>
              <a:rPr lang="en-US" sz="1200" dirty="0" smtClean="0">
                <a:solidFill>
                  <a:prstClr val="black"/>
                </a:solidFill>
              </a:rPr>
              <a:t>Etiwanda Generating Plant SCE, Mohave Desert 1982</a:t>
            </a:r>
            <a:endParaRPr lang="en-US" sz="1200" dirty="0">
              <a:solidFill>
                <a:prstClr val="black"/>
              </a:solidFill>
            </a:endParaRPr>
          </a:p>
        </p:txBody>
      </p:sp>
      <p:sp>
        <p:nvSpPr>
          <p:cNvPr id="10" name="TextBox 9"/>
          <p:cNvSpPr txBox="1"/>
          <p:nvPr/>
        </p:nvSpPr>
        <p:spPr>
          <a:xfrm>
            <a:off x="4528491" y="3406173"/>
            <a:ext cx="3558410" cy="276999"/>
          </a:xfrm>
          <a:prstGeom prst="rect">
            <a:avLst/>
          </a:prstGeom>
          <a:noFill/>
        </p:spPr>
        <p:txBody>
          <a:bodyPr wrap="none" rtlCol="0">
            <a:spAutoFit/>
          </a:bodyPr>
          <a:lstStyle/>
          <a:p>
            <a:r>
              <a:rPr lang="en-US" sz="1200" dirty="0" err="1" smtClean="0">
                <a:solidFill>
                  <a:prstClr val="black"/>
                </a:solidFill>
              </a:rPr>
              <a:t>Coolwater</a:t>
            </a:r>
            <a:r>
              <a:rPr lang="en-US" sz="1200" dirty="0" smtClean="0">
                <a:solidFill>
                  <a:prstClr val="black"/>
                </a:solidFill>
              </a:rPr>
              <a:t> </a:t>
            </a:r>
            <a:r>
              <a:rPr lang="en-US" sz="1200" dirty="0" err="1" smtClean="0">
                <a:solidFill>
                  <a:prstClr val="black"/>
                </a:solidFill>
              </a:rPr>
              <a:t>Coalgas</a:t>
            </a:r>
            <a:r>
              <a:rPr lang="en-US" sz="1200" dirty="0" smtClean="0">
                <a:solidFill>
                  <a:prstClr val="black"/>
                </a:solidFill>
              </a:rPr>
              <a:t>, Texaco, Mohave Desert 1986</a:t>
            </a:r>
            <a:endParaRPr lang="en-US" sz="1200" dirty="0">
              <a:solidFill>
                <a:prstClr val="black"/>
              </a:solidFill>
            </a:endParaRPr>
          </a:p>
        </p:txBody>
      </p:sp>
      <p:sp>
        <p:nvSpPr>
          <p:cNvPr id="11" name="TextBox 10"/>
          <p:cNvSpPr txBox="1"/>
          <p:nvPr/>
        </p:nvSpPr>
        <p:spPr>
          <a:xfrm>
            <a:off x="621586" y="6231446"/>
            <a:ext cx="3043975" cy="276999"/>
          </a:xfrm>
          <a:prstGeom prst="rect">
            <a:avLst/>
          </a:prstGeom>
          <a:noFill/>
        </p:spPr>
        <p:txBody>
          <a:bodyPr wrap="none" rtlCol="0">
            <a:spAutoFit/>
          </a:bodyPr>
          <a:lstStyle/>
          <a:p>
            <a:r>
              <a:rPr lang="en-US" sz="1200" dirty="0" smtClean="0">
                <a:solidFill>
                  <a:prstClr val="black"/>
                </a:solidFill>
              </a:rPr>
              <a:t>Modesto Energy Plant, Modesto, CA 1989</a:t>
            </a:r>
            <a:endParaRPr lang="en-US" sz="1200" dirty="0">
              <a:solidFill>
                <a:prstClr val="black"/>
              </a:solidFill>
            </a:endParaRPr>
          </a:p>
        </p:txBody>
      </p:sp>
      <p:sp>
        <p:nvSpPr>
          <p:cNvPr id="12" name="TextBox 11"/>
          <p:cNvSpPr txBox="1"/>
          <p:nvPr/>
        </p:nvSpPr>
        <p:spPr>
          <a:xfrm>
            <a:off x="4571999" y="4201036"/>
            <a:ext cx="3945311" cy="1477328"/>
          </a:xfrm>
          <a:prstGeom prst="rect">
            <a:avLst/>
          </a:prstGeom>
          <a:noFill/>
        </p:spPr>
        <p:txBody>
          <a:bodyPr wrap="none" rtlCol="0">
            <a:spAutoFit/>
          </a:bodyPr>
          <a:lstStyle/>
          <a:p>
            <a:pPr algn="l"/>
            <a:r>
              <a:rPr lang="en-US" sz="1800" dirty="0" smtClean="0">
                <a:solidFill>
                  <a:prstClr val="black"/>
                </a:solidFill>
              </a:rPr>
              <a:t>Sephton Water Technology, Inc.</a:t>
            </a:r>
          </a:p>
          <a:p>
            <a:pPr algn="l"/>
            <a:endParaRPr lang="en-US" sz="1800" dirty="0">
              <a:solidFill>
                <a:prstClr val="black"/>
              </a:solidFill>
            </a:endParaRPr>
          </a:p>
          <a:p>
            <a:pPr algn="l"/>
            <a:r>
              <a:rPr lang="en-US" sz="1800" dirty="0" smtClean="0">
                <a:solidFill>
                  <a:prstClr val="black"/>
                </a:solidFill>
                <a:hlinkClick r:id="rId5"/>
              </a:rPr>
              <a:t>tomsephton@sephtonwatertech.com</a:t>
            </a:r>
            <a:endParaRPr lang="en-US" sz="1800" dirty="0" smtClean="0">
              <a:solidFill>
                <a:prstClr val="black"/>
              </a:solidFill>
            </a:endParaRPr>
          </a:p>
          <a:p>
            <a:pPr algn="l"/>
            <a:endParaRPr lang="en-US" sz="1800" dirty="0">
              <a:solidFill>
                <a:prstClr val="black"/>
              </a:solidFill>
            </a:endParaRPr>
          </a:p>
          <a:p>
            <a:pPr algn="l"/>
            <a:r>
              <a:rPr lang="en-US" sz="1800" dirty="0" smtClean="0">
                <a:solidFill>
                  <a:prstClr val="black"/>
                </a:solidFill>
              </a:rPr>
              <a:t>Cell: 760-623-2583</a:t>
            </a:r>
            <a:endParaRPr lang="en-US" sz="1800" dirty="0">
              <a:solidFill>
                <a:prstClr val="black"/>
              </a:solidFill>
            </a:endParaRPr>
          </a:p>
        </p:txBody>
      </p:sp>
      <p:sp>
        <p:nvSpPr>
          <p:cNvPr id="13" name="Title 1"/>
          <p:cNvSpPr txBox="1">
            <a:spLocks/>
          </p:cNvSpPr>
          <p:nvPr/>
        </p:nvSpPr>
        <p:spPr>
          <a:xfrm>
            <a:off x="0" y="1"/>
            <a:ext cx="9144000" cy="838200"/>
          </a:xfrm>
          <a:prstGeom prst="rect">
            <a:avLst/>
          </a:prstGeom>
          <a:effectLst/>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Clr>
                <a:srgbClr val="F14124">
                  <a:lumMod val="75000"/>
                </a:srgbClr>
              </a:buClr>
              <a:buNone/>
            </a:pPr>
            <a:r>
              <a:rPr lang="en-US" sz="3200" dirty="0" smtClean="0">
                <a:gradFill>
                  <a:gsLst>
                    <a:gs pos="0">
                      <a:prstClr val="black"/>
                    </a:gs>
                    <a:gs pos="40000">
                      <a:prstClr val="black">
                        <a:lumMod val="75000"/>
                        <a:lumOff val="25000"/>
                      </a:prstClr>
                    </a:gs>
                    <a:gs pos="100000">
                      <a:srgbClr val="212745">
                        <a:alpha val="65000"/>
                      </a:srgbClr>
                    </a:gs>
                  </a:gsLst>
                  <a:lin ang="5400000" scaled="0"/>
                </a:gradFill>
                <a:effectLst/>
              </a:rPr>
              <a:t>Sephton Water Technology, Inc.</a:t>
            </a:r>
            <a:endParaRPr lang="en-US" sz="3200" dirty="0">
              <a:gradFill>
                <a:gsLst>
                  <a:gs pos="0">
                    <a:prstClr val="black"/>
                  </a:gs>
                  <a:gs pos="40000">
                    <a:prstClr val="black">
                      <a:lumMod val="75000"/>
                      <a:lumOff val="25000"/>
                    </a:prstClr>
                  </a:gs>
                  <a:gs pos="100000">
                    <a:srgbClr val="212745">
                      <a:alpha val="65000"/>
                    </a:srgbClr>
                  </a:gs>
                </a:gsLst>
                <a:lin ang="5400000" scaled="0"/>
              </a:gradFill>
              <a:effectLst/>
            </a:endParaRPr>
          </a:p>
        </p:txBody>
      </p:sp>
    </p:spTree>
    <p:extLst>
      <p:ext uri="{BB962C8B-B14F-4D97-AF65-F5344CB8AC3E}">
        <p14:creationId xmlns:p14="http://schemas.microsoft.com/office/powerpoint/2010/main" val="38721083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22225"/>
            <a:ext cx="9144000" cy="663575"/>
          </a:xfrm>
        </p:spPr>
        <p:txBody>
          <a:bodyPr/>
          <a:lstStyle/>
          <a:p>
            <a:pPr algn="ctr" eaLnBrk="1" hangingPunct="1"/>
            <a:r>
              <a:rPr lang="en-US" altLang="en-US" sz="3200" dirty="0" smtClean="0"/>
              <a:t>WISER Project </a:t>
            </a:r>
            <a:r>
              <a:rPr lang="en-US" altLang="en-US" sz="3200" dirty="0" smtClean="0"/>
              <a:t>Distilled Water Production</a:t>
            </a:r>
            <a:endParaRPr lang="en-US" altLang="en-US" sz="3200" dirty="0" smtClean="0"/>
          </a:p>
        </p:txBody>
      </p:sp>
      <p:sp>
        <p:nvSpPr>
          <p:cNvPr id="69636" name="Text Box 8"/>
          <p:cNvSpPr txBox="1">
            <a:spLocks noChangeArrowheads="1"/>
          </p:cNvSpPr>
          <p:nvPr/>
        </p:nvSpPr>
        <p:spPr bwMode="auto">
          <a:xfrm>
            <a:off x="0" y="6611937"/>
            <a:ext cx="3048000" cy="246221"/>
          </a:xfrm>
          <a:prstGeom prst="rect">
            <a:avLst/>
          </a:prstGeom>
          <a:noFill/>
          <a:ln w="9525">
            <a:solidFill>
              <a:schemeClr val="tx1"/>
            </a:solidFill>
            <a:miter lim="800000"/>
            <a:headEnd/>
            <a:tailEnd/>
          </a:ln>
          <a:effectLst/>
          <a:extLst/>
        </p:spPr>
        <p:txBody>
          <a:bodyPr wrap="square" anchorCtr="1">
            <a:spAutoFit/>
          </a:bodyPr>
          <a:lstStyle>
            <a:lvl1pPr eaLnBrk="0" hangingPunct="0">
              <a:buChar char="n"/>
              <a:defRPr sz="3200">
                <a:solidFill>
                  <a:schemeClr val="tx1"/>
                </a:solidFill>
                <a:latin typeface="Verdana" pitchFamily="34" charset="0"/>
              </a:defRPr>
            </a:lvl1pPr>
            <a:lvl2pPr marL="742950" indent="-285750" eaLnBrk="0" hangingPunct="0">
              <a:buSzPct val="70000"/>
              <a:buChar char="n"/>
              <a:defRPr sz="2800">
                <a:solidFill>
                  <a:schemeClr val="tx1"/>
                </a:solidFill>
                <a:latin typeface="Verdana" pitchFamily="34" charset="0"/>
              </a:defRPr>
            </a:lvl2pPr>
            <a:lvl3pPr marL="1143000" indent="-228600" eaLnBrk="0" hangingPunct="0">
              <a:buClr>
                <a:schemeClr val="tx2"/>
              </a:buClr>
              <a:buChar char="•"/>
              <a:defRPr sz="2400">
                <a:solidFill>
                  <a:schemeClr val="tx1"/>
                </a:solidFill>
                <a:latin typeface="Verdana" pitchFamily="34" charset="0"/>
              </a:defRPr>
            </a:lvl3pPr>
            <a:lvl4pPr marL="1600200" indent="-228600" eaLnBrk="0" hangingPunct="0">
              <a:buClr>
                <a:schemeClr val="hlink"/>
              </a:buClr>
              <a:buChar char="•"/>
              <a:defRPr sz="2000">
                <a:solidFill>
                  <a:schemeClr val="tx1"/>
                </a:solidFill>
                <a:latin typeface="Verdana" pitchFamily="34" charset="0"/>
              </a:defRPr>
            </a:lvl4pPr>
            <a:lvl5pPr marL="2057400" indent="-228600" eaLnBrk="0" hangingPunct="0">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50000"/>
              </a:spcBef>
              <a:buFontTx/>
              <a:buNone/>
            </a:pPr>
            <a:r>
              <a:rPr lang="en-US" altLang="en-US" sz="1000" dirty="0" smtClean="0">
                <a:solidFill>
                  <a:prstClr val="black"/>
                </a:solidFill>
              </a:rPr>
              <a:t>© Sephton Water Technology, </a:t>
            </a:r>
            <a:r>
              <a:rPr lang="en-US" altLang="en-US" sz="1000" dirty="0" err="1" smtClean="0">
                <a:solidFill>
                  <a:prstClr val="black"/>
                </a:solidFill>
              </a:rPr>
              <a:t>Inc</a:t>
            </a:r>
            <a:r>
              <a:rPr lang="en-US" altLang="en-US" sz="1000" dirty="0" smtClean="0">
                <a:solidFill>
                  <a:prstClr val="black"/>
                </a:solidFill>
              </a:rPr>
              <a:t> 2020</a:t>
            </a:r>
            <a:endParaRPr lang="en-US" altLang="en-US" sz="1000" dirty="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5190"/>
            <a:ext cx="9144000" cy="2452487"/>
          </a:xfrm>
          <a:prstGeom prst="rect">
            <a:avLst/>
          </a:prstGeom>
        </p:spPr>
      </p:pic>
      <p:sp>
        <p:nvSpPr>
          <p:cNvPr id="2" name="TextBox 1"/>
          <p:cNvSpPr txBox="1"/>
          <p:nvPr/>
        </p:nvSpPr>
        <p:spPr>
          <a:xfrm>
            <a:off x="319368" y="4734499"/>
            <a:ext cx="8505263" cy="2000548"/>
          </a:xfrm>
          <a:prstGeom prst="rect">
            <a:avLst/>
          </a:prstGeom>
          <a:noFill/>
        </p:spPr>
        <p:txBody>
          <a:bodyPr wrap="square" rtlCol="0">
            <a:spAutoFit/>
          </a:bodyPr>
          <a:lstStyle/>
          <a:p>
            <a:pPr marL="342900" indent="-342900" algn="l">
              <a:buFont typeface="Arial" panose="020B0604020202020204" pitchFamily="34" charset="0"/>
              <a:buChar char="•"/>
            </a:pPr>
            <a:r>
              <a:rPr lang="en-US" sz="2000" dirty="0" smtClean="0"/>
              <a:t>Import 500,000 acre feet annually </a:t>
            </a:r>
            <a:r>
              <a:rPr lang="en-US" sz="2000" dirty="0" smtClean="0"/>
              <a:t>through a Laguna </a:t>
            </a:r>
            <a:r>
              <a:rPr lang="en-US" sz="2000" dirty="0" err="1" smtClean="0"/>
              <a:t>Salada</a:t>
            </a:r>
            <a:r>
              <a:rPr lang="en-US" sz="2000" dirty="0" smtClean="0"/>
              <a:t> canal.</a:t>
            </a:r>
          </a:p>
          <a:p>
            <a:pPr marL="342900" indent="-342900" algn="l">
              <a:buFont typeface="Arial" panose="020B0604020202020204" pitchFamily="34" charset="0"/>
              <a:buChar char="•"/>
            </a:pPr>
            <a:r>
              <a:rPr lang="en-US" sz="2000" dirty="0" smtClean="0"/>
              <a:t>Pay Public Agencies or Private Companies to build and run the canal</a:t>
            </a:r>
          </a:p>
          <a:p>
            <a:pPr marL="342900" indent="-342900" algn="l">
              <a:buFont typeface="Arial" panose="020B0604020202020204" pitchFamily="34" charset="0"/>
              <a:buChar char="•"/>
            </a:pPr>
            <a:r>
              <a:rPr lang="en-US" sz="2000" dirty="0" smtClean="0"/>
              <a:t>Pay them $110 per acre foot to deliver water, that pays for the canal.</a:t>
            </a:r>
          </a:p>
          <a:p>
            <a:pPr marL="342900" indent="-342900" algn="l">
              <a:buFont typeface="Arial" panose="020B0604020202020204" pitchFamily="34" charset="0"/>
              <a:buChar char="•"/>
            </a:pPr>
            <a:r>
              <a:rPr lang="en-US" sz="2000" dirty="0" smtClean="0"/>
              <a:t>Distill 250,000 acre feet per year of Salton Sea water, giv</a:t>
            </a:r>
            <a:r>
              <a:rPr lang="en-US" sz="2000" dirty="0" smtClean="0"/>
              <a:t>e to habitat.</a:t>
            </a:r>
            <a:endParaRPr lang="en-US" sz="2000" dirty="0" smtClean="0"/>
          </a:p>
          <a:p>
            <a:pPr marL="342900" indent="-342900" algn="l">
              <a:buFont typeface="Arial" panose="020B0604020202020204" pitchFamily="34" charset="0"/>
              <a:buChar char="•"/>
            </a:pPr>
            <a:r>
              <a:rPr lang="en-US" sz="2000" dirty="0" smtClean="0"/>
              <a:t>Distilling water drawn directly from the Salton Sea removes more salt.</a:t>
            </a:r>
            <a:endParaRPr lang="en-US" sz="2000" dirty="0"/>
          </a:p>
          <a:p>
            <a:endParaRPr lang="en-US" dirty="0"/>
          </a:p>
        </p:txBody>
      </p:sp>
    </p:spTree>
    <p:extLst>
      <p:ext uri="{BB962C8B-B14F-4D97-AF65-F5344CB8AC3E}">
        <p14:creationId xmlns:p14="http://schemas.microsoft.com/office/powerpoint/2010/main" val="39380083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896407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664"/>
            <a:ext cx="9144000" cy="1143000"/>
          </a:xfrm>
        </p:spPr>
        <p:txBody>
          <a:bodyPr/>
          <a:lstStyle/>
          <a:p>
            <a:pPr marL="182880" indent="0" algn="ctr"/>
            <a:r>
              <a:rPr lang="en-US" sz="3200" dirty="0">
                <a:latin typeface="Arial" panose="020B0604020202020204" pitchFamily="34" charset="0"/>
                <a:cs typeface="Arial" panose="020B0604020202020204" pitchFamily="34" charset="0"/>
              </a:rPr>
              <a:t>Water Import, Salt Extraction Revenue (WISER)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Sources </a:t>
            </a:r>
            <a:r>
              <a:rPr lang="en-US" sz="3200" dirty="0" smtClean="0">
                <a:effectLst/>
                <a:latin typeface="Arial" panose="020B0604020202020204" pitchFamily="34" charset="0"/>
                <a:cs typeface="Arial" panose="020B0604020202020204" pitchFamily="34" charset="0"/>
              </a:rPr>
              <a:t>of Revenue</a:t>
            </a:r>
            <a:endParaRPr lang="en-US" sz="3200" dirty="0">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2628899"/>
            <a:ext cx="2241858" cy="2171700"/>
          </a:xfrm>
          <a:prstGeom prst="rect">
            <a:avLst/>
          </a:prstGeom>
          <a:effectLst>
            <a:innerShdw blurRad="114300">
              <a:prstClr val="black"/>
            </a:inn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3962" y="2628899"/>
            <a:ext cx="3251895" cy="2171700"/>
          </a:xfrm>
          <a:prstGeom prst="rect">
            <a:avLst/>
          </a:prstGeom>
          <a:effectLst>
            <a:innerShdw blurRad="215900">
              <a:prstClr val="black"/>
            </a:inn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883" y="2628899"/>
            <a:ext cx="2171700" cy="2171700"/>
          </a:xfrm>
          <a:prstGeom prst="rect">
            <a:avLst/>
          </a:prstGeom>
        </p:spPr>
      </p:pic>
      <p:sp>
        <p:nvSpPr>
          <p:cNvPr id="11" name="Title 1"/>
          <p:cNvSpPr txBox="1">
            <a:spLocks/>
          </p:cNvSpPr>
          <p:nvPr/>
        </p:nvSpPr>
        <p:spPr>
          <a:xfrm>
            <a:off x="454883" y="1972002"/>
            <a:ext cx="8498617" cy="571500"/>
          </a:xfrm>
          <a:prstGeom prst="rect">
            <a:avLst/>
          </a:prstGeom>
          <a:effectLst/>
        </p:spPr>
        <p:txBody>
          <a:bodyPr vert="horz" lIns="91440" tIns="45720" rIns="91440" bIns="45720" rtlCol="0" anchor="t" anchorCtr="0">
            <a:noAutofit/>
          </a:bodyPr>
          <a:lstStyle>
            <a:lvl1pPr marL="640080" indent="-457200" algn="l" rtl="0" fontAlgn="base">
              <a:spcBef>
                <a:spcPct val="0"/>
              </a:spcBef>
              <a:spcAft>
                <a:spcPct val="0"/>
              </a:spcAft>
              <a:buClr>
                <a:srgbClr val="C3260C"/>
              </a:buClr>
              <a:buSzPct val="128000"/>
              <a:buFont typeface="Georgia" pitchFamily="18" charset="0"/>
              <a:buNone/>
              <a:defRPr sz="5400" b="1"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  Salt		   Water		      Power</a:t>
            </a:r>
            <a:endParaRPr lang="en-US" sz="3200" dirty="0">
              <a:latin typeface="Arial" panose="020B0604020202020204" pitchFamily="34" charset="0"/>
              <a:cs typeface="Arial" panose="020B0604020202020204" pitchFamily="34" charset="0"/>
            </a:endParaRPr>
          </a:p>
        </p:txBody>
      </p:sp>
      <p:sp>
        <p:nvSpPr>
          <p:cNvPr id="12" name="Subtitle 2"/>
          <p:cNvSpPr txBox="1">
            <a:spLocks/>
          </p:cNvSpPr>
          <p:nvPr/>
        </p:nvSpPr>
        <p:spPr bwMode="auto">
          <a:xfrm>
            <a:off x="454882" y="5257800"/>
            <a:ext cx="8510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0" indent="0" algn="l" rtl="0" fontAlgn="base">
              <a:spcBef>
                <a:spcPct val="20000"/>
              </a:spcBef>
              <a:spcAft>
                <a:spcPts val="300"/>
              </a:spcAft>
              <a:buClr>
                <a:srgbClr val="C3260C"/>
              </a:buClr>
              <a:buSzPct val="130000"/>
              <a:buFont typeface="Georgia" pitchFamily="18" charset="0"/>
              <a:buNone/>
              <a:defRPr sz="2200" kern="1200">
                <a:solidFill>
                  <a:schemeClr val="tx2"/>
                </a:solidFill>
                <a:latin typeface="+mn-lt"/>
                <a:ea typeface="+mn-ea"/>
                <a:cs typeface="+mn-cs"/>
              </a:defRPr>
            </a:lvl1pPr>
            <a:lvl2pPr marL="457200" indent="0" algn="ctr" rtl="0" fontAlgn="base">
              <a:spcBef>
                <a:spcPct val="20000"/>
              </a:spcBef>
              <a:spcAft>
                <a:spcPts val="300"/>
              </a:spcAft>
              <a:buClr>
                <a:srgbClr val="C3260C"/>
              </a:buClr>
              <a:buSzPct val="130000"/>
              <a:buFont typeface="Georgia" pitchFamily="18" charset="0"/>
              <a:buNone/>
              <a:defRPr sz="2000" kern="1200">
                <a:solidFill>
                  <a:schemeClr val="tx1">
                    <a:tint val="75000"/>
                  </a:schemeClr>
                </a:solidFill>
                <a:latin typeface="+mn-lt"/>
                <a:ea typeface="+mn-ea"/>
                <a:cs typeface="+mn-cs"/>
              </a:defRPr>
            </a:lvl2pPr>
            <a:lvl3pPr marL="914400" indent="0" algn="ctr" rtl="0" fontAlgn="base">
              <a:spcBef>
                <a:spcPct val="20000"/>
              </a:spcBef>
              <a:spcAft>
                <a:spcPts val="300"/>
              </a:spcAft>
              <a:buClr>
                <a:srgbClr val="C3260C"/>
              </a:buClr>
              <a:buSzPct val="130000"/>
              <a:buFont typeface="Georgia" pitchFamily="18" charset="0"/>
              <a:buNone/>
              <a:defRPr kern="1200">
                <a:solidFill>
                  <a:schemeClr val="tx1">
                    <a:tint val="75000"/>
                  </a:schemeClr>
                </a:solidFill>
                <a:latin typeface="+mn-lt"/>
                <a:ea typeface="+mn-ea"/>
                <a:cs typeface="+mn-cs"/>
              </a:defRPr>
            </a:lvl3pPr>
            <a:lvl4pPr marL="1371600" indent="0" algn="ctr" rtl="0" fontAlgn="base">
              <a:spcBef>
                <a:spcPct val="20000"/>
              </a:spcBef>
              <a:spcAft>
                <a:spcPts val="300"/>
              </a:spcAft>
              <a:buClr>
                <a:srgbClr val="C3260C"/>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rtl="0" fontAlgn="base">
              <a:spcBef>
                <a:spcPct val="20000"/>
              </a:spcBef>
              <a:spcAft>
                <a:spcPts val="300"/>
              </a:spcAft>
              <a:buClr>
                <a:srgbClr val="C3260C"/>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en-US" dirty="0" smtClean="0"/>
              <a:t>The</a:t>
            </a:r>
            <a:r>
              <a:rPr lang="en-US" dirty="0" smtClean="0"/>
              <a:t> </a:t>
            </a:r>
            <a:r>
              <a:rPr lang="en-US" dirty="0" smtClean="0"/>
              <a:t>cash business is purified </a:t>
            </a:r>
            <a:r>
              <a:rPr lang="en-US" dirty="0" smtClean="0"/>
              <a:t>Sea Salt and Power. </a:t>
            </a:r>
            <a:r>
              <a:rPr lang="en-US" dirty="0" smtClean="0"/>
              <a:t>The ancillary benefit </a:t>
            </a:r>
            <a:r>
              <a:rPr lang="en-US" dirty="0" smtClean="0"/>
              <a:t>and potential added revenue source</a:t>
            </a:r>
            <a:r>
              <a:rPr lang="en-US" dirty="0" smtClean="0"/>
              <a:t> </a:t>
            </a:r>
            <a:r>
              <a:rPr lang="en-US" dirty="0" smtClean="0"/>
              <a:t>is </a:t>
            </a:r>
            <a:r>
              <a:rPr lang="en-US" dirty="0" smtClean="0"/>
              <a:t>Pure </a:t>
            </a:r>
            <a:r>
              <a:rPr lang="en-US" dirty="0"/>
              <a:t>W</a:t>
            </a:r>
            <a:r>
              <a:rPr lang="en-US" dirty="0" smtClean="0"/>
              <a:t>ater</a:t>
            </a:r>
            <a:r>
              <a:rPr lang="en-US" dirty="0" smtClean="0"/>
              <a:t>. The </a:t>
            </a:r>
            <a:r>
              <a:rPr lang="en-US" dirty="0" smtClean="0"/>
              <a:t>energy resource </a:t>
            </a:r>
            <a:r>
              <a:rPr lang="en-US" dirty="0" smtClean="0"/>
              <a:t>is renewable geothermal </a:t>
            </a:r>
            <a:r>
              <a:rPr lang="en-US" dirty="0" smtClean="0"/>
              <a:t>and </a:t>
            </a:r>
            <a:r>
              <a:rPr lang="en-US" dirty="0" smtClean="0"/>
              <a:t>solar thermal energy</a:t>
            </a:r>
            <a:r>
              <a:rPr lang="en-US" dirty="0" smtClean="0"/>
              <a:t>.</a:t>
            </a:r>
            <a:endParaRPr lang="en-US" dirty="0" smtClean="0"/>
          </a:p>
        </p:txBody>
      </p:sp>
    </p:spTree>
    <p:extLst>
      <p:ext uri="{BB962C8B-B14F-4D97-AF65-F5344CB8AC3E}">
        <p14:creationId xmlns:p14="http://schemas.microsoft.com/office/powerpoint/2010/main" val="27623539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820954" y="0"/>
            <a:ext cx="7776791" cy="838200"/>
          </a:xfrm>
        </p:spPr>
        <p:txBody>
          <a:bodyPr/>
          <a:lstStyle/>
          <a:p>
            <a:pPr algn="ctr"/>
            <a:r>
              <a:rPr lang="en-US" altLang="en-US" sz="3600" dirty="0" smtClean="0"/>
              <a:t>Why Sell Salt?</a:t>
            </a:r>
            <a:br>
              <a:rPr lang="en-US" altLang="en-US" sz="3600" dirty="0" smtClean="0"/>
            </a:br>
            <a:endParaRPr lang="en-US" altLang="en-US" sz="1600" dirty="0" smtClean="0"/>
          </a:p>
        </p:txBody>
      </p:sp>
      <p:sp>
        <p:nvSpPr>
          <p:cNvPr id="107523" name="Text Box 3"/>
          <p:cNvSpPr txBox="1">
            <a:spLocks noChangeArrowheads="1"/>
          </p:cNvSpPr>
          <p:nvPr/>
        </p:nvSpPr>
        <p:spPr bwMode="auto">
          <a:xfrm>
            <a:off x="0" y="6611779"/>
            <a:ext cx="2514600" cy="246221"/>
          </a:xfrm>
          <a:prstGeom prst="rect">
            <a:avLst/>
          </a:prstGeom>
          <a:solidFill>
            <a:srgbClr val="DDDDDD"/>
          </a:solidFill>
          <a:ln w="9525">
            <a:solidFill>
              <a:schemeClr val="tx1"/>
            </a:solidFill>
            <a:miter lim="800000"/>
            <a:headEnd/>
            <a:tailEnd/>
          </a:ln>
          <a:effectLst/>
          <a:extLst/>
        </p:spPr>
        <p:txBody>
          <a:bodyPr wrap="square" anchorCtr="1">
            <a:spAutoFit/>
          </a:bodyPr>
          <a:lstStyle>
            <a:lvl1pPr eaLnBrk="0" hangingPunct="0">
              <a:buChar char="n"/>
              <a:defRPr sz="3200">
                <a:solidFill>
                  <a:schemeClr val="tx1"/>
                </a:solidFill>
                <a:latin typeface="Verdana" pitchFamily="34" charset="0"/>
              </a:defRPr>
            </a:lvl1pPr>
            <a:lvl2pPr marL="742950" indent="-285750" eaLnBrk="0" hangingPunct="0">
              <a:buSzPct val="70000"/>
              <a:buChar char="n"/>
              <a:defRPr sz="2800">
                <a:solidFill>
                  <a:schemeClr val="tx1"/>
                </a:solidFill>
                <a:latin typeface="Verdana" pitchFamily="34" charset="0"/>
              </a:defRPr>
            </a:lvl2pPr>
            <a:lvl3pPr marL="1143000" indent="-228600" eaLnBrk="0" hangingPunct="0">
              <a:buClr>
                <a:schemeClr val="tx2"/>
              </a:buClr>
              <a:buChar char="•"/>
              <a:defRPr sz="2400">
                <a:solidFill>
                  <a:schemeClr val="tx1"/>
                </a:solidFill>
                <a:latin typeface="Verdana" pitchFamily="34" charset="0"/>
              </a:defRPr>
            </a:lvl3pPr>
            <a:lvl4pPr marL="1600200" indent="-228600" eaLnBrk="0" hangingPunct="0">
              <a:buClr>
                <a:schemeClr val="hlink"/>
              </a:buClr>
              <a:buChar char="•"/>
              <a:defRPr sz="2000">
                <a:solidFill>
                  <a:schemeClr val="tx1"/>
                </a:solidFill>
                <a:latin typeface="Verdana" pitchFamily="34" charset="0"/>
              </a:defRPr>
            </a:lvl4pPr>
            <a:lvl5pPr marL="2057400" indent="-228600" eaLnBrk="0" hangingPunct="0">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50000"/>
              </a:spcBef>
              <a:buFontTx/>
              <a:buNone/>
            </a:pPr>
            <a:r>
              <a:rPr lang="en-US" altLang="en-US" sz="1000" dirty="0" smtClean="0">
                <a:solidFill>
                  <a:srgbClr val="000000"/>
                </a:solidFill>
              </a:rPr>
              <a:t>Data Source</a:t>
            </a:r>
            <a:r>
              <a:rPr lang="en-US" altLang="en-US" sz="1000" dirty="0">
                <a:solidFill>
                  <a:srgbClr val="000000"/>
                </a:solidFill>
              </a:rPr>
              <a:t>: </a:t>
            </a:r>
            <a:r>
              <a:rPr lang="en-US" altLang="en-US" sz="1000" dirty="0" smtClean="0">
                <a:solidFill>
                  <a:srgbClr val="000000"/>
                </a:solidFill>
              </a:rPr>
              <a:t>USGS and SDCWA</a:t>
            </a:r>
            <a:endParaRPr lang="en-US" altLang="en-US" sz="1000" dirty="0">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953" y="2129358"/>
            <a:ext cx="7776792" cy="2151862"/>
          </a:xfrm>
          <a:prstGeom prst="rect">
            <a:avLst/>
          </a:prstGeom>
        </p:spPr>
      </p:pic>
      <p:sp>
        <p:nvSpPr>
          <p:cNvPr id="4" name="Rectangle 3"/>
          <p:cNvSpPr/>
          <p:nvPr/>
        </p:nvSpPr>
        <p:spPr>
          <a:xfrm>
            <a:off x="820954" y="4354470"/>
            <a:ext cx="7776791" cy="2062103"/>
          </a:xfrm>
          <a:prstGeom prst="rect">
            <a:avLst/>
          </a:prstGeom>
        </p:spPr>
        <p:txBody>
          <a:bodyPr wrap="square">
            <a:spAutoFit/>
          </a:bodyPr>
          <a:lstStyle/>
          <a:p>
            <a:pPr algn="l"/>
            <a:r>
              <a:rPr lang="en-US" altLang="en-US" sz="1600" dirty="0">
                <a:solidFill>
                  <a:prstClr val="black"/>
                </a:solidFill>
              </a:rPr>
              <a:t>R</a:t>
            </a:r>
            <a:r>
              <a:rPr lang="en-US" altLang="en-US" sz="1600" dirty="0" smtClean="0">
                <a:solidFill>
                  <a:prstClr val="black"/>
                </a:solidFill>
              </a:rPr>
              <a:t>efined sodium </a:t>
            </a:r>
            <a:r>
              <a:rPr lang="en-US" altLang="en-US" sz="1600" dirty="0">
                <a:solidFill>
                  <a:prstClr val="black"/>
                </a:solidFill>
              </a:rPr>
              <a:t>chloride is worth </a:t>
            </a:r>
            <a:r>
              <a:rPr lang="en-US" altLang="en-US" sz="1600" dirty="0" smtClean="0">
                <a:solidFill>
                  <a:prstClr val="black"/>
                </a:solidFill>
              </a:rPr>
              <a:t>over 100 times </a:t>
            </a:r>
            <a:r>
              <a:rPr lang="en-US" altLang="en-US" sz="1600" dirty="0">
                <a:solidFill>
                  <a:prstClr val="black"/>
                </a:solidFill>
              </a:rPr>
              <a:t>more than </a:t>
            </a:r>
            <a:r>
              <a:rPr lang="en-US" altLang="en-US" sz="1600" dirty="0" smtClean="0">
                <a:solidFill>
                  <a:prstClr val="black"/>
                </a:solidFill>
              </a:rPr>
              <a:t>desalinated water </a:t>
            </a:r>
            <a:r>
              <a:rPr lang="en-US" altLang="en-US" sz="1600" dirty="0">
                <a:solidFill>
                  <a:prstClr val="black"/>
                </a:solidFill>
              </a:rPr>
              <a:t>ton for ton. The Salton Sea is hyper-saline already at </a:t>
            </a:r>
            <a:r>
              <a:rPr lang="en-US" altLang="en-US" sz="1600" dirty="0" smtClean="0">
                <a:solidFill>
                  <a:prstClr val="black"/>
                </a:solidFill>
              </a:rPr>
              <a:t>65 g/liter TDS. Roughly four </a:t>
            </a:r>
            <a:r>
              <a:rPr lang="en-US" altLang="en-US" sz="1600" dirty="0">
                <a:solidFill>
                  <a:prstClr val="black"/>
                </a:solidFill>
              </a:rPr>
              <a:t>million </a:t>
            </a:r>
            <a:r>
              <a:rPr lang="en-US" altLang="en-US" sz="1600" dirty="0" smtClean="0">
                <a:solidFill>
                  <a:prstClr val="black"/>
                </a:solidFill>
              </a:rPr>
              <a:t>metric tons </a:t>
            </a:r>
            <a:r>
              <a:rPr lang="en-US" altLang="en-US" sz="1600" dirty="0">
                <a:solidFill>
                  <a:prstClr val="black"/>
                </a:solidFill>
              </a:rPr>
              <a:t>of salt come into the Salton Sea annually from rivers and agricultural </a:t>
            </a:r>
            <a:r>
              <a:rPr lang="en-US" altLang="en-US" sz="1600" dirty="0" smtClean="0">
                <a:solidFill>
                  <a:prstClr val="black"/>
                </a:solidFill>
              </a:rPr>
              <a:t>drains. The </a:t>
            </a:r>
            <a:r>
              <a:rPr lang="en-US" altLang="en-US" sz="1600" dirty="0">
                <a:solidFill>
                  <a:prstClr val="black"/>
                </a:solidFill>
              </a:rPr>
              <a:t>supply is abundant, but it needs </a:t>
            </a:r>
            <a:r>
              <a:rPr lang="en-US" altLang="en-US" sz="1600" dirty="0" smtClean="0">
                <a:solidFill>
                  <a:prstClr val="black"/>
                </a:solidFill>
              </a:rPr>
              <a:t>purification. Because the value of salt is 100 times higher than water it becomes practical to ship it out to domestic markets by truck or rail. Cost effective purification of Salton Sea salt can be the revenue core of a profitable business where pure water is a bonus to give back to the environment to help preserve a vital fish and bird ecosystem.</a:t>
            </a:r>
            <a:endParaRPr lang="en-US" sz="1600" b="1" dirty="0">
              <a:gradFill>
                <a:gsLst>
                  <a:gs pos="0">
                    <a:prstClr val="black"/>
                  </a:gs>
                  <a:gs pos="40000">
                    <a:prstClr val="black">
                      <a:lumMod val="75000"/>
                      <a:lumOff val="25000"/>
                    </a:prstClr>
                  </a:gs>
                  <a:gs pos="100000">
                    <a:srgbClr val="212745">
                      <a:alpha val="65000"/>
                    </a:srgbClr>
                  </a:gs>
                </a:gsLst>
                <a:lin ang="5400000" scaled="0"/>
              </a:gradFill>
              <a:effectLst>
                <a:reflection blurRad="6350" stA="55000" endA="300" endPos="45500" dir="5400000" sy="-100000" algn="bl" rotWithShape="0"/>
              </a:effectLst>
              <a:latin typeface="Trebuchet MS"/>
            </a:endParaRPr>
          </a:p>
        </p:txBody>
      </p:sp>
      <p:sp>
        <p:nvSpPr>
          <p:cNvPr id="7" name="Rectangle 2"/>
          <p:cNvSpPr txBox="1">
            <a:spLocks noChangeArrowheads="1"/>
          </p:cNvSpPr>
          <p:nvPr/>
        </p:nvSpPr>
        <p:spPr>
          <a:xfrm>
            <a:off x="973354" y="152400"/>
            <a:ext cx="7776791" cy="9906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fontAlgn="auto">
              <a:spcAft>
                <a:spcPts val="0"/>
              </a:spcAft>
              <a:buClr>
                <a:srgbClr val="F14124">
                  <a:lumMod val="75000"/>
                </a:srgbClr>
              </a:buClr>
              <a:buFont typeface="Georgia" pitchFamily="18" charset="0"/>
              <a:buNone/>
            </a:pPr>
            <a:r>
              <a:rPr lang="en-US" sz="1600" dirty="0" smtClean="0">
                <a:gradFill>
                  <a:gsLst>
                    <a:gs pos="0">
                      <a:prstClr val="black"/>
                    </a:gs>
                    <a:gs pos="40000">
                      <a:prstClr val="black">
                        <a:lumMod val="75000"/>
                        <a:lumOff val="25000"/>
                      </a:prstClr>
                    </a:gs>
                    <a:gs pos="100000">
                      <a:srgbClr val="212745">
                        <a:alpha val="65000"/>
                      </a:srgbClr>
                    </a:gs>
                  </a:gsLst>
                  <a:lin ang="5400000" scaled="0"/>
                </a:gradFill>
              </a:rPr>
              <a:t/>
            </a:r>
            <a:br>
              <a:rPr lang="en-US" sz="1600" dirty="0" smtClean="0">
                <a:gradFill>
                  <a:gsLst>
                    <a:gs pos="0">
                      <a:prstClr val="black"/>
                    </a:gs>
                    <a:gs pos="40000">
                      <a:prstClr val="black">
                        <a:lumMod val="75000"/>
                        <a:lumOff val="25000"/>
                      </a:prstClr>
                    </a:gs>
                    <a:gs pos="100000">
                      <a:srgbClr val="212745">
                        <a:alpha val="65000"/>
                      </a:srgbClr>
                    </a:gs>
                  </a:gsLst>
                  <a:lin ang="5400000" scaled="0"/>
                </a:gradFill>
              </a:rPr>
            </a:br>
            <a:endParaRPr lang="en-US" altLang="en-US" sz="1600" dirty="0" smtClean="0">
              <a:gradFill>
                <a:gsLst>
                  <a:gs pos="0">
                    <a:prstClr val="black"/>
                  </a:gs>
                  <a:gs pos="40000">
                    <a:prstClr val="black">
                      <a:lumMod val="75000"/>
                      <a:lumOff val="25000"/>
                    </a:prstClr>
                  </a:gs>
                  <a:gs pos="100000">
                    <a:srgbClr val="212745">
                      <a:alpha val="65000"/>
                    </a:srgbClr>
                  </a:gs>
                </a:gsLst>
                <a:lin ang="5400000" scaled="0"/>
              </a:gradFill>
            </a:endParaRPr>
          </a:p>
        </p:txBody>
      </p:sp>
      <p:sp>
        <p:nvSpPr>
          <p:cNvPr id="6" name="TextBox 5"/>
          <p:cNvSpPr txBox="1"/>
          <p:nvPr/>
        </p:nvSpPr>
        <p:spPr>
          <a:xfrm>
            <a:off x="820954" y="708316"/>
            <a:ext cx="7776791" cy="1323439"/>
          </a:xfrm>
          <a:prstGeom prst="rect">
            <a:avLst/>
          </a:prstGeom>
          <a:noFill/>
        </p:spPr>
        <p:txBody>
          <a:bodyPr wrap="square" rtlCol="0">
            <a:spAutoFit/>
          </a:bodyPr>
          <a:lstStyle/>
          <a:p>
            <a:pPr algn="l"/>
            <a:r>
              <a:rPr lang="en-US" altLang="en-US" sz="1600" dirty="0" smtClean="0">
                <a:solidFill>
                  <a:prstClr val="black"/>
                </a:solidFill>
              </a:rPr>
              <a:t>Our process produces pure water distilled from the Salton Sea. One would think the water would be the valuable product. But, </a:t>
            </a:r>
            <a:r>
              <a:rPr lang="en-US" altLang="en-US" sz="1600" dirty="0">
                <a:solidFill>
                  <a:prstClr val="black"/>
                </a:solidFill>
              </a:rPr>
              <a:t>a</a:t>
            </a:r>
            <a:r>
              <a:rPr lang="en-US" altLang="en-US" sz="1600" dirty="0" smtClean="0">
                <a:solidFill>
                  <a:prstClr val="black"/>
                </a:solidFill>
              </a:rPr>
              <a:t>t </a:t>
            </a:r>
            <a:r>
              <a:rPr lang="en-US" altLang="en-US" sz="1600" dirty="0">
                <a:solidFill>
                  <a:prstClr val="black"/>
                </a:solidFill>
              </a:rPr>
              <a:t>$20 per acre foot, raw </a:t>
            </a:r>
            <a:r>
              <a:rPr lang="en-US" altLang="en-US" sz="1600" dirty="0" smtClean="0">
                <a:solidFill>
                  <a:prstClr val="black"/>
                </a:solidFill>
              </a:rPr>
              <a:t>Colorado River water </a:t>
            </a:r>
            <a:r>
              <a:rPr lang="en-US" altLang="en-US" sz="1600" dirty="0">
                <a:solidFill>
                  <a:prstClr val="black"/>
                </a:solidFill>
              </a:rPr>
              <a:t>is very cheap locally </a:t>
            </a:r>
            <a:r>
              <a:rPr lang="en-US" altLang="en-US" sz="1600" dirty="0" smtClean="0">
                <a:solidFill>
                  <a:prstClr val="black"/>
                </a:solidFill>
              </a:rPr>
              <a:t>and water is very expensive </a:t>
            </a:r>
            <a:r>
              <a:rPr lang="en-US" altLang="en-US" sz="1600" dirty="0">
                <a:solidFill>
                  <a:prstClr val="black"/>
                </a:solidFill>
              </a:rPr>
              <a:t>to </a:t>
            </a:r>
            <a:r>
              <a:rPr lang="en-US" altLang="en-US" sz="1600" dirty="0" smtClean="0">
                <a:solidFill>
                  <a:prstClr val="black"/>
                </a:solidFill>
              </a:rPr>
              <a:t>move long distances. Since desalinated water cannot compete in the local market, </a:t>
            </a:r>
            <a:r>
              <a:rPr lang="en-US" altLang="en-US" sz="1600" dirty="0">
                <a:solidFill>
                  <a:prstClr val="black"/>
                </a:solidFill>
              </a:rPr>
              <a:t>can the waste product </a:t>
            </a:r>
            <a:r>
              <a:rPr lang="en-US" altLang="en-US" sz="1600" dirty="0" smtClean="0">
                <a:solidFill>
                  <a:prstClr val="black"/>
                </a:solidFill>
              </a:rPr>
              <a:t>of most desalination processes (salt) provide an superior source of revenue?</a:t>
            </a:r>
            <a:endParaRPr lang="en-US" sz="1600" dirty="0">
              <a:solidFill>
                <a:prstClr val="black"/>
              </a:solidFill>
            </a:endParaRPr>
          </a:p>
        </p:txBody>
      </p:sp>
    </p:spTree>
    <p:extLst>
      <p:ext uri="{BB962C8B-B14F-4D97-AF65-F5344CB8AC3E}">
        <p14:creationId xmlns:p14="http://schemas.microsoft.com/office/powerpoint/2010/main" val="35917896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22225"/>
            <a:ext cx="9144000" cy="1196975"/>
          </a:xfrm>
        </p:spPr>
        <p:txBody>
          <a:bodyPr/>
          <a:lstStyle/>
          <a:p>
            <a:pPr algn="ctr" eaLnBrk="1" hangingPunct="1"/>
            <a:r>
              <a:rPr lang="en-US" altLang="en-US" sz="3200" dirty="0" smtClean="0"/>
              <a:t>US Salt Market Consumption &amp; Production</a:t>
            </a:r>
            <a:br>
              <a:rPr lang="en-US" altLang="en-US" sz="3200" dirty="0" smtClean="0"/>
            </a:br>
            <a:r>
              <a:rPr lang="en-US" altLang="en-US" sz="1600" dirty="0" smtClean="0"/>
              <a:t>The US imports well over 10 million tons of salt annually across all grades</a:t>
            </a:r>
            <a:endParaRPr lang="en-US" altLang="en-US" sz="3200" dirty="0" smtClean="0"/>
          </a:p>
        </p:txBody>
      </p:sp>
      <p:sp>
        <p:nvSpPr>
          <p:cNvPr id="69636" name="Text Box 8"/>
          <p:cNvSpPr txBox="1">
            <a:spLocks noChangeArrowheads="1"/>
          </p:cNvSpPr>
          <p:nvPr/>
        </p:nvSpPr>
        <p:spPr bwMode="auto">
          <a:xfrm>
            <a:off x="0" y="6611937"/>
            <a:ext cx="3048000" cy="246221"/>
          </a:xfrm>
          <a:prstGeom prst="rect">
            <a:avLst/>
          </a:prstGeom>
          <a:noFill/>
          <a:ln w="9525">
            <a:solidFill>
              <a:schemeClr val="tx1"/>
            </a:solidFill>
            <a:miter lim="800000"/>
            <a:headEnd/>
            <a:tailEnd/>
          </a:ln>
          <a:effectLst/>
          <a:extLst/>
        </p:spPr>
        <p:txBody>
          <a:bodyPr wrap="square" anchorCtr="1">
            <a:spAutoFit/>
          </a:bodyPr>
          <a:lstStyle>
            <a:lvl1pPr eaLnBrk="0" hangingPunct="0">
              <a:buChar char="n"/>
              <a:defRPr sz="3200">
                <a:solidFill>
                  <a:schemeClr val="tx1"/>
                </a:solidFill>
                <a:latin typeface="Verdana" pitchFamily="34" charset="0"/>
              </a:defRPr>
            </a:lvl1pPr>
            <a:lvl2pPr marL="742950" indent="-285750" eaLnBrk="0" hangingPunct="0">
              <a:buSzPct val="70000"/>
              <a:buChar char="n"/>
              <a:defRPr sz="2800">
                <a:solidFill>
                  <a:schemeClr val="tx1"/>
                </a:solidFill>
                <a:latin typeface="Verdana" pitchFamily="34" charset="0"/>
              </a:defRPr>
            </a:lvl2pPr>
            <a:lvl3pPr marL="1143000" indent="-228600" eaLnBrk="0" hangingPunct="0">
              <a:buClr>
                <a:schemeClr val="tx2"/>
              </a:buClr>
              <a:buChar char="•"/>
              <a:defRPr sz="2400">
                <a:solidFill>
                  <a:schemeClr val="tx1"/>
                </a:solidFill>
                <a:latin typeface="Verdana" pitchFamily="34" charset="0"/>
              </a:defRPr>
            </a:lvl3pPr>
            <a:lvl4pPr marL="1600200" indent="-228600" eaLnBrk="0" hangingPunct="0">
              <a:buClr>
                <a:schemeClr val="hlink"/>
              </a:buClr>
              <a:buChar char="•"/>
              <a:defRPr sz="2000">
                <a:solidFill>
                  <a:schemeClr val="tx1"/>
                </a:solidFill>
                <a:latin typeface="Verdana" pitchFamily="34" charset="0"/>
              </a:defRPr>
            </a:lvl4pPr>
            <a:lvl5pPr marL="2057400" indent="-228600" eaLnBrk="0" hangingPunct="0">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50000"/>
              </a:spcBef>
              <a:buFontTx/>
              <a:buNone/>
            </a:pPr>
            <a:r>
              <a:rPr lang="en-US" altLang="en-US" sz="1000" dirty="0" smtClean="0">
                <a:solidFill>
                  <a:prstClr val="black"/>
                </a:solidFill>
              </a:rPr>
              <a:t>© Sephton Water Technology, </a:t>
            </a:r>
            <a:r>
              <a:rPr lang="en-US" altLang="en-US" sz="1000" dirty="0" err="1" smtClean="0">
                <a:solidFill>
                  <a:prstClr val="black"/>
                </a:solidFill>
              </a:rPr>
              <a:t>Inc</a:t>
            </a:r>
            <a:r>
              <a:rPr lang="en-US" altLang="en-US" sz="1000" dirty="0" smtClean="0">
                <a:solidFill>
                  <a:prstClr val="black"/>
                </a:solidFill>
              </a:rPr>
              <a:t> 2020</a:t>
            </a:r>
            <a:endParaRPr lang="en-US" altLang="en-US" sz="1000" dirty="0">
              <a:solidFill>
                <a:prstClr val="black"/>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824" y="914400"/>
            <a:ext cx="8600352" cy="5560676"/>
          </a:xfrm>
          <a:prstGeom prst="rect">
            <a:avLst/>
          </a:prstGeom>
        </p:spPr>
      </p:pic>
    </p:spTree>
    <p:extLst>
      <p:ext uri="{BB962C8B-B14F-4D97-AF65-F5344CB8AC3E}">
        <p14:creationId xmlns:p14="http://schemas.microsoft.com/office/powerpoint/2010/main" val="39259575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22225"/>
            <a:ext cx="9144000" cy="975708"/>
          </a:xfrm>
        </p:spPr>
        <p:txBody>
          <a:bodyPr/>
          <a:lstStyle/>
          <a:p>
            <a:pPr algn="ctr" eaLnBrk="1" hangingPunct="1"/>
            <a:r>
              <a:rPr lang="en-US" altLang="en-US" sz="3200" dirty="0" smtClean="0"/>
              <a:t>US Salt Market Pricing</a:t>
            </a:r>
            <a:br>
              <a:rPr lang="en-US" altLang="en-US" sz="3200" dirty="0" smtClean="0"/>
            </a:br>
            <a:r>
              <a:rPr lang="en-US" altLang="en-US" sz="1600" dirty="0" smtClean="0"/>
              <a:t>Refined and Solar Salt prices are rising faster than inflation</a:t>
            </a:r>
          </a:p>
        </p:txBody>
      </p:sp>
      <p:sp>
        <p:nvSpPr>
          <p:cNvPr id="69636" name="Text Box 8"/>
          <p:cNvSpPr txBox="1">
            <a:spLocks noChangeArrowheads="1"/>
          </p:cNvSpPr>
          <p:nvPr/>
        </p:nvSpPr>
        <p:spPr bwMode="auto">
          <a:xfrm>
            <a:off x="0" y="6611937"/>
            <a:ext cx="3048000" cy="246221"/>
          </a:xfrm>
          <a:prstGeom prst="rect">
            <a:avLst/>
          </a:prstGeom>
          <a:noFill/>
          <a:ln w="9525">
            <a:solidFill>
              <a:schemeClr val="tx1"/>
            </a:solidFill>
            <a:miter lim="800000"/>
            <a:headEnd/>
            <a:tailEnd/>
          </a:ln>
          <a:effectLst/>
          <a:extLst/>
        </p:spPr>
        <p:txBody>
          <a:bodyPr wrap="square" anchorCtr="1">
            <a:spAutoFit/>
          </a:bodyPr>
          <a:lstStyle>
            <a:lvl1pPr eaLnBrk="0" hangingPunct="0">
              <a:buChar char="n"/>
              <a:defRPr sz="3200">
                <a:solidFill>
                  <a:schemeClr val="tx1"/>
                </a:solidFill>
                <a:latin typeface="Verdana" pitchFamily="34" charset="0"/>
              </a:defRPr>
            </a:lvl1pPr>
            <a:lvl2pPr marL="742950" indent="-285750" eaLnBrk="0" hangingPunct="0">
              <a:buSzPct val="70000"/>
              <a:buChar char="n"/>
              <a:defRPr sz="2800">
                <a:solidFill>
                  <a:schemeClr val="tx1"/>
                </a:solidFill>
                <a:latin typeface="Verdana" pitchFamily="34" charset="0"/>
              </a:defRPr>
            </a:lvl2pPr>
            <a:lvl3pPr marL="1143000" indent="-228600" eaLnBrk="0" hangingPunct="0">
              <a:buClr>
                <a:schemeClr val="tx2"/>
              </a:buClr>
              <a:buChar char="•"/>
              <a:defRPr sz="2400">
                <a:solidFill>
                  <a:schemeClr val="tx1"/>
                </a:solidFill>
                <a:latin typeface="Verdana" pitchFamily="34" charset="0"/>
              </a:defRPr>
            </a:lvl3pPr>
            <a:lvl4pPr marL="1600200" indent="-228600" eaLnBrk="0" hangingPunct="0">
              <a:buClr>
                <a:schemeClr val="hlink"/>
              </a:buClr>
              <a:buChar char="•"/>
              <a:defRPr sz="2000">
                <a:solidFill>
                  <a:schemeClr val="tx1"/>
                </a:solidFill>
                <a:latin typeface="Verdana" pitchFamily="34" charset="0"/>
              </a:defRPr>
            </a:lvl4pPr>
            <a:lvl5pPr marL="2057400" indent="-228600" eaLnBrk="0" hangingPunct="0">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50000"/>
              </a:spcBef>
              <a:buFontTx/>
              <a:buNone/>
            </a:pPr>
            <a:r>
              <a:rPr lang="en-US" altLang="en-US" sz="1000" dirty="0" smtClean="0">
                <a:solidFill>
                  <a:prstClr val="black"/>
                </a:solidFill>
              </a:rPr>
              <a:t>© Sephton Water Technology, </a:t>
            </a:r>
            <a:r>
              <a:rPr lang="en-US" altLang="en-US" sz="1000" dirty="0" err="1" smtClean="0">
                <a:solidFill>
                  <a:prstClr val="black"/>
                </a:solidFill>
              </a:rPr>
              <a:t>Inc</a:t>
            </a:r>
            <a:r>
              <a:rPr lang="en-US" altLang="en-US" sz="1000" dirty="0" smtClean="0">
                <a:solidFill>
                  <a:prstClr val="black"/>
                </a:solidFill>
              </a:rPr>
              <a:t> 2020</a:t>
            </a:r>
            <a:endParaRPr lang="en-US" altLang="en-US" sz="1000" dirty="0">
              <a:solidFill>
                <a:prstClr val="black"/>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026" y="879556"/>
            <a:ext cx="7897947" cy="5732381"/>
          </a:xfrm>
          <a:prstGeom prst="rect">
            <a:avLst/>
          </a:prstGeom>
        </p:spPr>
      </p:pic>
    </p:spTree>
    <p:extLst>
      <p:ext uri="{BB962C8B-B14F-4D97-AF65-F5344CB8AC3E}">
        <p14:creationId xmlns:p14="http://schemas.microsoft.com/office/powerpoint/2010/main" val="38640572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22225"/>
            <a:ext cx="9144000" cy="663575"/>
          </a:xfrm>
        </p:spPr>
        <p:txBody>
          <a:bodyPr/>
          <a:lstStyle/>
          <a:p>
            <a:pPr algn="ctr" eaLnBrk="1" hangingPunct="1"/>
            <a:r>
              <a:rPr lang="en-US" altLang="en-US" sz="3200" dirty="0" smtClean="0"/>
              <a:t>WISER Commercial Salt </a:t>
            </a:r>
            <a:r>
              <a:rPr lang="en-US" altLang="en-US" sz="3200" dirty="0" smtClean="0"/>
              <a:t>Production</a:t>
            </a:r>
          </a:p>
        </p:txBody>
      </p:sp>
      <p:sp>
        <p:nvSpPr>
          <p:cNvPr id="69636" name="Text Box 8"/>
          <p:cNvSpPr txBox="1">
            <a:spLocks noChangeArrowheads="1"/>
          </p:cNvSpPr>
          <p:nvPr/>
        </p:nvSpPr>
        <p:spPr bwMode="auto">
          <a:xfrm>
            <a:off x="0" y="6611937"/>
            <a:ext cx="3048000" cy="246221"/>
          </a:xfrm>
          <a:prstGeom prst="rect">
            <a:avLst/>
          </a:prstGeom>
          <a:noFill/>
          <a:ln w="9525">
            <a:solidFill>
              <a:schemeClr val="tx1"/>
            </a:solidFill>
            <a:miter lim="800000"/>
            <a:headEnd/>
            <a:tailEnd/>
          </a:ln>
          <a:effectLst/>
          <a:extLst/>
        </p:spPr>
        <p:txBody>
          <a:bodyPr wrap="square" anchorCtr="1">
            <a:spAutoFit/>
          </a:bodyPr>
          <a:lstStyle>
            <a:lvl1pPr eaLnBrk="0" hangingPunct="0">
              <a:buChar char="n"/>
              <a:defRPr sz="3200">
                <a:solidFill>
                  <a:schemeClr val="tx1"/>
                </a:solidFill>
                <a:latin typeface="Verdana" pitchFamily="34" charset="0"/>
              </a:defRPr>
            </a:lvl1pPr>
            <a:lvl2pPr marL="742950" indent="-285750" eaLnBrk="0" hangingPunct="0">
              <a:buSzPct val="70000"/>
              <a:buChar char="n"/>
              <a:defRPr sz="2800">
                <a:solidFill>
                  <a:schemeClr val="tx1"/>
                </a:solidFill>
                <a:latin typeface="Verdana" pitchFamily="34" charset="0"/>
              </a:defRPr>
            </a:lvl2pPr>
            <a:lvl3pPr marL="1143000" indent="-228600" eaLnBrk="0" hangingPunct="0">
              <a:buClr>
                <a:schemeClr val="tx2"/>
              </a:buClr>
              <a:buChar char="•"/>
              <a:defRPr sz="2400">
                <a:solidFill>
                  <a:schemeClr val="tx1"/>
                </a:solidFill>
                <a:latin typeface="Verdana" pitchFamily="34" charset="0"/>
              </a:defRPr>
            </a:lvl3pPr>
            <a:lvl4pPr marL="1600200" indent="-228600" eaLnBrk="0" hangingPunct="0">
              <a:buClr>
                <a:schemeClr val="hlink"/>
              </a:buClr>
              <a:buChar char="•"/>
              <a:defRPr sz="2000">
                <a:solidFill>
                  <a:schemeClr val="tx1"/>
                </a:solidFill>
                <a:latin typeface="Verdana" pitchFamily="34" charset="0"/>
              </a:defRPr>
            </a:lvl4pPr>
            <a:lvl5pPr marL="2057400" indent="-228600" eaLnBrk="0" hangingPunct="0">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50000"/>
              </a:spcBef>
              <a:buFontTx/>
              <a:buNone/>
            </a:pPr>
            <a:r>
              <a:rPr lang="en-US" altLang="en-US" sz="1000" dirty="0" smtClean="0">
                <a:solidFill>
                  <a:prstClr val="black"/>
                </a:solidFill>
              </a:rPr>
              <a:t>© Sephton Water Technology, </a:t>
            </a:r>
            <a:r>
              <a:rPr lang="en-US" altLang="en-US" sz="1000" dirty="0" err="1" smtClean="0">
                <a:solidFill>
                  <a:prstClr val="black"/>
                </a:solidFill>
              </a:rPr>
              <a:t>Inc</a:t>
            </a:r>
            <a:r>
              <a:rPr lang="en-US" altLang="en-US" sz="1000" dirty="0" smtClean="0">
                <a:solidFill>
                  <a:prstClr val="black"/>
                </a:solidFill>
              </a:rPr>
              <a:t> 2020</a:t>
            </a:r>
            <a:endParaRPr lang="en-US" altLang="en-US" sz="1000" dirty="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0260"/>
            <a:ext cx="9144000" cy="2324420"/>
          </a:xfrm>
          <a:prstGeom prst="rect">
            <a:avLst/>
          </a:prstGeom>
        </p:spPr>
      </p:pic>
      <p:sp>
        <p:nvSpPr>
          <p:cNvPr id="2" name="TextBox 1"/>
          <p:cNvSpPr txBox="1"/>
          <p:nvPr/>
        </p:nvSpPr>
        <p:spPr>
          <a:xfrm>
            <a:off x="319368" y="5740241"/>
            <a:ext cx="8505263" cy="707886"/>
          </a:xfrm>
          <a:prstGeom prst="rect">
            <a:avLst/>
          </a:prstGeom>
          <a:noFill/>
        </p:spPr>
        <p:txBody>
          <a:bodyPr wrap="square" rtlCol="0">
            <a:spAutoFit/>
          </a:bodyPr>
          <a:lstStyle/>
          <a:p>
            <a:pPr marL="342900" indent="-342900" algn="l">
              <a:buFont typeface="Arial" panose="020B0604020202020204" pitchFamily="34" charset="0"/>
              <a:buChar char="•"/>
            </a:pPr>
            <a:r>
              <a:rPr lang="en-US" sz="2000" dirty="0" smtClean="0"/>
              <a:t>Solar Salt and Refined Salt are the grades that are profitable here</a:t>
            </a:r>
          </a:p>
          <a:p>
            <a:pPr marL="342900" indent="-342900" algn="l">
              <a:buFont typeface="Arial" panose="020B0604020202020204" pitchFamily="34" charset="0"/>
              <a:buChar char="•"/>
            </a:pPr>
            <a:r>
              <a:rPr lang="en-US" sz="2000" dirty="0" smtClean="0"/>
              <a:t>Balance </a:t>
            </a:r>
            <a:r>
              <a:rPr lang="en-US" sz="2000" dirty="0" smtClean="0"/>
              <a:t>refined and solar salt production with market </a:t>
            </a:r>
            <a:r>
              <a:rPr lang="en-US" sz="2000" dirty="0" smtClean="0"/>
              <a:t>demand</a:t>
            </a:r>
            <a:endParaRPr lang="en-US" sz="2000"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50321"/>
            <a:ext cx="9144000" cy="2321267"/>
          </a:xfrm>
          <a:prstGeom prst="rect">
            <a:avLst/>
          </a:prstGeom>
        </p:spPr>
      </p:pic>
    </p:spTree>
    <p:extLst>
      <p:ext uri="{BB962C8B-B14F-4D97-AF65-F5344CB8AC3E}">
        <p14:creationId xmlns:p14="http://schemas.microsoft.com/office/powerpoint/2010/main" val="639915778"/>
      </p:ext>
    </p:extLst>
  </p:cSld>
  <p:clrMapOvr>
    <a:masterClrMapping/>
  </p:clrMapOvr>
  <p:timing>
    <p:tnLst>
      <p:par>
        <p:cTn id="1" dur="indefinite" restart="never" nodeType="tmRoot"/>
      </p:par>
    </p:tnLst>
  </p:timing>
</p:sld>
</file>

<file path=ppt/theme/theme1.xml><?xml version="1.0" encoding="utf-8"?>
<a:theme xmlns:a="http://schemas.openxmlformats.org/drawingml/2006/main" name="VTE_Presentation_01">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10771</TotalTime>
  <Words>1263</Words>
  <Application>Microsoft Office PowerPoint</Application>
  <PresentationFormat>On-screen Show (4:3)</PresentationFormat>
  <Paragraphs>128</Paragraphs>
  <Slides>22</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Georgia</vt:lpstr>
      <vt:lpstr>Symbol</vt:lpstr>
      <vt:lpstr>Times New Roman</vt:lpstr>
      <vt:lpstr>Trebuchet MS</vt:lpstr>
      <vt:lpstr>Verdana</vt:lpstr>
      <vt:lpstr>VTE_Presentation_01</vt:lpstr>
      <vt:lpstr>Water Import, Salt Extraction Revenue (WISER)</vt:lpstr>
      <vt:lpstr> Water Supports Life</vt:lpstr>
      <vt:lpstr>WISER Project Distilled Water Production</vt:lpstr>
      <vt:lpstr>PowerPoint Presentation</vt:lpstr>
      <vt:lpstr>Water Import, Salt Extraction Revenue (WISER)  Sources of Revenue</vt:lpstr>
      <vt:lpstr>Why Sell Salt? </vt:lpstr>
      <vt:lpstr>US Salt Market Consumption &amp; Production The US imports well over 10 million tons of salt annually across all grades</vt:lpstr>
      <vt:lpstr>US Salt Market Pricing Refined and Solar Salt prices are rising faster than inflation</vt:lpstr>
      <vt:lpstr>WISER Commercial Salt Production</vt:lpstr>
      <vt:lpstr> Renewable Power Runs the Process</vt:lpstr>
      <vt:lpstr>WISER Project Power Sales</vt:lpstr>
      <vt:lpstr>WISER Project Financial Estimates</vt:lpstr>
      <vt:lpstr>Remove Salinity to Benefit the Salton Sea Annual salt removal from the Salton Sea with 12 desalination plants 20 MGD each.</vt:lpstr>
      <vt:lpstr>WISER Project Restores Salton Sea Elevation</vt:lpstr>
      <vt:lpstr>WISER Project Eliminates Playa Dust</vt:lpstr>
      <vt:lpstr>WISER Project Restores Salton Sea Salinity</vt:lpstr>
      <vt:lpstr>PowerPoint Presentation</vt:lpstr>
      <vt:lpstr>Salton Seawater Divalent Ion Separation Process, Developed in 2009 - 2011</vt:lpstr>
      <vt:lpstr>2010 Salt Separation Results Analysis of treated Salton Sea water showing 99% pure sodium chloride brine</vt:lpstr>
      <vt:lpstr>PowerPoint Presentation</vt:lpstr>
      <vt:lpstr>Multi Effect VTE Plant Concept Schematic</vt:lpstr>
      <vt:lpstr>PowerPoint Presentation</vt:lpstr>
    </vt:vector>
  </TitlesOfParts>
  <Company>Funhouse Films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Tom Sephton</cp:lastModifiedBy>
  <cp:revision>586</cp:revision>
  <dcterms:created xsi:type="dcterms:W3CDTF">2010-11-09T20:55:17Z</dcterms:created>
  <dcterms:modified xsi:type="dcterms:W3CDTF">2021-02-01T03:29:47Z</dcterms:modified>
</cp:coreProperties>
</file>